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8FF"/>
    <a:srgbClr val="02FF8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853"/>
    <p:restoredTop sz="83149"/>
  </p:normalViewPr>
  <p:slideViewPr>
    <p:cSldViewPr snapToGrid="0">
      <p:cViewPr varScale="1">
        <p:scale>
          <a:sx n="103" d="100"/>
          <a:sy n="103" d="100"/>
        </p:scale>
        <p:origin x="864"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16" d="100"/>
          <a:sy n="116" d="100"/>
        </p:scale>
        <p:origin x="321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699C3-8F04-CA48-8700-31706C80CE2D}"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E94EC-A44F-3D41-B23F-4FDA56EB5D46}" type="slidenum">
              <a:rPr lang="en-US" smtClean="0"/>
              <a:t>‹#›</a:t>
            </a:fld>
            <a:endParaRPr lang="en-US"/>
          </a:p>
        </p:txBody>
      </p:sp>
    </p:spTree>
    <p:extLst>
      <p:ext uri="{BB962C8B-B14F-4D97-AF65-F5344CB8AC3E}">
        <p14:creationId xmlns:p14="http://schemas.microsoft.com/office/powerpoint/2010/main" val="1170526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70481" y="3625634"/>
            <a:ext cx="6524787" cy="4913932"/>
          </a:xfrm>
        </p:spPr>
        <p:txBody>
          <a:bodyPr/>
          <a:lstStyle/>
          <a:p>
            <a:pPr marL="171450" indent="-171450">
              <a:buFont typeface="Arial" panose="020B0604020202020204" pitchFamily="34" charset="0"/>
              <a:buChar char="•"/>
            </a:pPr>
            <a:r>
              <a:rPr lang="en-US" dirty="0">
                <a:highlight>
                  <a:srgbClr val="8AF8FF"/>
                </a:highlight>
              </a:rPr>
              <a:t>Good morning everyone. I hope you are all doing well</a:t>
            </a:r>
          </a:p>
          <a:p>
            <a:pPr marL="171450" indent="-171450">
              <a:buFont typeface="Arial" panose="020B0604020202020204" pitchFamily="34" charset="0"/>
              <a:buChar char="•"/>
            </a:pPr>
            <a:r>
              <a:rPr lang="en-US" dirty="0"/>
              <a:t>Well we are in our second last sermon, and I’m focusing on James 5:7-11 today, so if you want to open your Bibles there</a:t>
            </a:r>
          </a:p>
          <a:p>
            <a:pPr marL="171450" indent="-171450">
              <a:buFont typeface="Arial" panose="020B0604020202020204" pitchFamily="34" charset="0"/>
              <a:buChar char="•"/>
            </a:pPr>
            <a:r>
              <a:rPr lang="en-US" dirty="0"/>
              <a:t>If your wondering if I forgot about verse 12, I didn’t, the context of these verses, leaves verse 12 a little disjointed with it all, so I decided to give a few thoughts on verse 12 in the thought for the week, if you want to check that out later</a:t>
            </a:r>
          </a:p>
          <a:p>
            <a:pPr marL="171450" indent="-171450">
              <a:buFont typeface="Arial" panose="020B0604020202020204" pitchFamily="34" charset="0"/>
              <a:buChar char="•"/>
            </a:pPr>
            <a:r>
              <a:rPr lang="en-US" dirty="0">
                <a:highlight>
                  <a:srgbClr val="8AF8FF"/>
                </a:highlight>
              </a:rPr>
              <a:t>This week, I had a phone call with someone from this church, and we were discussing a number of things about the book of James</a:t>
            </a:r>
          </a:p>
          <a:p>
            <a:pPr marL="171450" indent="-171450">
              <a:buFont typeface="Arial" panose="020B0604020202020204" pitchFamily="34" charset="0"/>
              <a:buChar char="•"/>
            </a:pPr>
            <a:r>
              <a:rPr lang="en-US" dirty="0"/>
              <a:t>But one of the things we were discussing is of particular importance and relevance in understanding the context for which James is writing these verses we are looking at today</a:t>
            </a:r>
          </a:p>
          <a:p>
            <a:pPr marL="171450" indent="-171450">
              <a:buFont typeface="Arial" panose="020B0604020202020204" pitchFamily="34" charset="0"/>
              <a:buChar char="•"/>
            </a:pPr>
            <a:r>
              <a:rPr lang="en-US" dirty="0"/>
              <a:t>In James 1:2, and verse 12 we see James talking about counting it all joy and remaining steadfast under trials</a:t>
            </a:r>
          </a:p>
          <a:p>
            <a:pPr marL="171450" indent="-171450">
              <a:buFont typeface="Arial" panose="020B0604020202020204" pitchFamily="34" charset="0"/>
              <a:buChar char="•"/>
            </a:pPr>
            <a:r>
              <a:rPr lang="en-US" dirty="0">
                <a:highlight>
                  <a:srgbClr val="8AF8FF"/>
                </a:highlight>
              </a:rPr>
              <a:t>Then in verses 13-15 James addresses temptation</a:t>
            </a:r>
          </a:p>
          <a:p>
            <a:pPr marL="171450" indent="-171450">
              <a:buFont typeface="Arial" panose="020B0604020202020204" pitchFamily="34" charset="0"/>
              <a:buChar char="•"/>
            </a:pPr>
            <a:r>
              <a:rPr lang="en-US" dirty="0"/>
              <a:t>Then he discusses </a:t>
            </a:r>
            <a:r>
              <a:rPr lang="en-US" dirty="0" err="1"/>
              <a:t>favouritism</a:t>
            </a:r>
            <a:r>
              <a:rPr lang="en-US" dirty="0"/>
              <a:t> at the beginning of chapter 2 and urged them to show mercy</a:t>
            </a:r>
          </a:p>
          <a:p>
            <a:pPr marL="171450" indent="-171450">
              <a:buFont typeface="Arial" panose="020B0604020202020204" pitchFamily="34" charset="0"/>
              <a:buChar char="•"/>
            </a:pPr>
            <a:r>
              <a:rPr lang="en-US" dirty="0"/>
              <a:t>Then at the beginning of chapter 4, James addresses the quarrels that are happening among them</a:t>
            </a:r>
          </a:p>
          <a:p>
            <a:pPr marL="171450" indent="-171450">
              <a:buFont typeface="Arial" panose="020B0604020202020204" pitchFamily="34" charset="0"/>
              <a:buChar char="•"/>
            </a:pPr>
            <a:r>
              <a:rPr lang="en-US" dirty="0">
                <a:highlight>
                  <a:srgbClr val="8AF8FF"/>
                </a:highlight>
              </a:rPr>
              <a:t>And then in last week’s passage which Greg preached on, James addresses the rich non-Christians who are oppressing the poor. </a:t>
            </a:r>
          </a:p>
          <a:p>
            <a:pPr marL="171450" indent="-171450">
              <a:buFont typeface="Arial" panose="020B0604020202020204" pitchFamily="34" charset="0"/>
              <a:buChar char="•"/>
            </a:pPr>
            <a:r>
              <a:rPr lang="en-US" dirty="0"/>
              <a:t>And the language James uses in James 5:1-6 is strong language</a:t>
            </a:r>
          </a:p>
          <a:p>
            <a:pPr marL="171450" indent="-171450">
              <a:buFont typeface="Arial" panose="020B0604020202020204" pitchFamily="34" charset="0"/>
              <a:buChar char="•"/>
            </a:pPr>
            <a:r>
              <a:rPr lang="en-US" dirty="0"/>
              <a:t>And it basically ends with James stating that the Lord will bring justice, and vengeance will be His</a:t>
            </a:r>
          </a:p>
          <a:p>
            <a:pPr marL="171450" indent="-171450">
              <a:buFont typeface="Arial" panose="020B0604020202020204" pitchFamily="34" charset="0"/>
              <a:buChar char="•"/>
            </a:pPr>
            <a:r>
              <a:rPr lang="en-US" dirty="0">
                <a:highlight>
                  <a:srgbClr val="8AF8FF"/>
                </a:highlight>
              </a:rPr>
              <a:t>So it is clear that James’ audience is  under a tremendous amount of suffering, trials, temptations and persecution</a:t>
            </a:r>
          </a:p>
          <a:p>
            <a:pPr marL="171450" indent="-171450">
              <a:buFont typeface="Arial" panose="020B0604020202020204" pitchFamily="34" charset="0"/>
              <a:buChar char="•"/>
            </a:pPr>
            <a:r>
              <a:rPr lang="en-US" dirty="0"/>
              <a:t>And yet in the face of all this, James in today’s verses basically says this, “Chin up, be patient, because a better day is coming”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BE94EC-A44F-3D41-B23F-4FDA56EB5D46}" type="slidenum">
              <a:rPr lang="en-US" smtClean="0"/>
              <a:t>1</a:t>
            </a:fld>
            <a:endParaRPr lang="en-US"/>
          </a:p>
        </p:txBody>
      </p:sp>
    </p:spTree>
    <p:extLst>
      <p:ext uri="{BB962C8B-B14F-4D97-AF65-F5344CB8AC3E}">
        <p14:creationId xmlns:p14="http://schemas.microsoft.com/office/powerpoint/2010/main" val="3000111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5980" y="4400550"/>
            <a:ext cx="6524786" cy="3600450"/>
          </a:xfrm>
        </p:spPr>
        <p:txBody>
          <a:bodyPr/>
          <a:lstStyle/>
          <a:p>
            <a:pPr marL="171450" indent="-171450">
              <a:buFont typeface="Arial" panose="020B0604020202020204" pitchFamily="34" charset="0"/>
              <a:buChar char="•"/>
            </a:pPr>
            <a:r>
              <a:rPr lang="en-AU" b="1" i="0" u="none" strike="noStrike" dirty="0">
                <a:solidFill>
                  <a:srgbClr val="333333"/>
                </a:solidFill>
                <a:effectLst/>
                <a:highlight>
                  <a:srgbClr val="02FF8C"/>
                </a:highlight>
                <a:latin typeface="+mn-lt"/>
                <a:cs typeface="Calibri" panose="020F0502020204030204" pitchFamily="34" charset="0"/>
              </a:rPr>
              <a:t>“A Christian knows that death shall be the funeral of all his sins, his sorrows, his afflictions, his temptations, his vexations, his oppressions, his persecutions. He knows that death shall be the resurrection of all his hopes, his joys, his delights, his comforts, his </a:t>
            </a:r>
            <a:r>
              <a:rPr lang="en-AU" b="1" i="0" u="none" strike="noStrike" dirty="0" err="1">
                <a:solidFill>
                  <a:srgbClr val="333333"/>
                </a:solidFill>
                <a:effectLst/>
                <a:highlight>
                  <a:srgbClr val="02FF8C"/>
                </a:highlight>
                <a:latin typeface="+mn-lt"/>
                <a:cs typeface="Calibri" panose="020F0502020204030204" pitchFamily="34" charset="0"/>
              </a:rPr>
              <a:t>contentments</a:t>
            </a:r>
            <a:r>
              <a:rPr lang="en-AU" b="1" i="0" u="none" strike="noStrike" dirty="0">
                <a:solidFill>
                  <a:srgbClr val="333333"/>
                </a:solidFill>
                <a:effectLst/>
                <a:highlight>
                  <a:srgbClr val="02FF8C"/>
                </a:highlight>
                <a:latin typeface="+mn-lt"/>
                <a:cs typeface="Calibri" panose="020F0502020204030204" pitchFamily="34" charset="0"/>
              </a:rPr>
              <a:t>.”</a:t>
            </a:r>
          </a:p>
          <a:p>
            <a:pPr marL="171450" indent="-171450">
              <a:buFont typeface="Arial" panose="020B0604020202020204" pitchFamily="34" charset="0"/>
              <a:buChar char="•"/>
            </a:pPr>
            <a:r>
              <a:rPr lang="en-AU" b="0" i="0" u="none" strike="noStrike" dirty="0">
                <a:solidFill>
                  <a:srgbClr val="333333"/>
                </a:solidFill>
                <a:effectLst/>
                <a:latin typeface="+mn-lt"/>
                <a:cs typeface="Calibri" panose="020F0502020204030204" pitchFamily="34" charset="0"/>
              </a:rPr>
              <a:t>So be patient Christian. Remain steadfast, and look to the coming of the </a:t>
            </a:r>
            <a:r>
              <a:rPr lang="en-AU" b="0" i="0" u="none" strike="noStrike">
                <a:solidFill>
                  <a:srgbClr val="333333"/>
                </a:solidFill>
                <a:effectLst/>
                <a:latin typeface="+mn-lt"/>
                <a:cs typeface="Calibri" panose="020F0502020204030204" pitchFamily="34" charset="0"/>
              </a:rPr>
              <a:t>Lord.</a:t>
            </a:r>
            <a:endParaRPr lang="en-AU" b="0" i="0" u="none" strike="noStrike" dirty="0">
              <a:solidFill>
                <a:srgbClr val="333333"/>
              </a:solidFill>
              <a:effectLst/>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BFBE94EC-A44F-3D41-B23F-4FDA56EB5D46}" type="slidenum">
              <a:rPr lang="en-US" smtClean="0"/>
              <a:t>10</a:t>
            </a:fld>
            <a:endParaRPr lang="en-US"/>
          </a:p>
        </p:txBody>
      </p:sp>
    </p:spTree>
    <p:extLst>
      <p:ext uri="{BB962C8B-B14F-4D97-AF65-F5344CB8AC3E}">
        <p14:creationId xmlns:p14="http://schemas.microsoft.com/office/powerpoint/2010/main" val="1881050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306388"/>
            <a:ext cx="2597150" cy="1460500"/>
          </a:xfrm>
        </p:spPr>
      </p:sp>
      <p:sp>
        <p:nvSpPr>
          <p:cNvPr id="3" name="Notes Placeholder 2"/>
          <p:cNvSpPr>
            <a:spLocks noGrp="1"/>
          </p:cNvSpPr>
          <p:nvPr>
            <p:ph type="body" idx="1"/>
          </p:nvPr>
        </p:nvSpPr>
        <p:spPr>
          <a:xfrm>
            <a:off x="189854" y="2026712"/>
            <a:ext cx="6478291" cy="6946807"/>
          </a:xfrm>
        </p:spPr>
        <p:txBody>
          <a:bodyPr/>
          <a:lstStyle/>
          <a:p>
            <a:pPr marL="171450" indent="-171450">
              <a:buFont typeface="Arial" panose="020B0604020202020204" pitchFamily="34" charset="0"/>
              <a:buChar char="•"/>
            </a:pPr>
            <a:r>
              <a:rPr lang="en-US" dirty="0">
                <a:highlight>
                  <a:srgbClr val="FFFF00"/>
                </a:highlight>
              </a:rPr>
              <a:t>”Be patient, therefore, brothers” (James 5:7a)</a:t>
            </a:r>
            <a:br>
              <a:rPr lang="en-US" dirty="0"/>
            </a:br>
            <a:r>
              <a:rPr lang="en-US" dirty="0"/>
              <a:t>- Now we know that whenever we see ‘therefore’, we need to go back and read what has just been written</a:t>
            </a:r>
            <a:br>
              <a:rPr lang="en-US" dirty="0"/>
            </a:br>
            <a:r>
              <a:rPr lang="en-US" dirty="0"/>
              <a:t>- Which James addresses the rich people, which has a lot of general application for us today</a:t>
            </a:r>
            <a:br>
              <a:rPr lang="en-US" dirty="0"/>
            </a:br>
            <a:r>
              <a:rPr lang="en-US" dirty="0">
                <a:highlight>
                  <a:srgbClr val="8AF8FF"/>
                </a:highlight>
              </a:rPr>
              <a:t>- And if we look closely at those verses, James is addressing the rich unbelieving oppressors of the time</a:t>
            </a:r>
            <a:br>
              <a:rPr lang="en-US" dirty="0"/>
            </a:br>
            <a:r>
              <a:rPr lang="en-US" dirty="0"/>
              <a:t>- And then verse 6 ends basically stating that vengeance will be the Lord’s. God will repay all the deeds of the wicked…</a:t>
            </a:r>
            <a:br>
              <a:rPr lang="en-US" dirty="0"/>
            </a:br>
            <a:r>
              <a:rPr lang="en-US" dirty="0"/>
              <a:t>- And so in light of this, James says to the Christians, and to us, whatever suffering you have, whatever trials you may be going through, be patient Christian</a:t>
            </a:r>
            <a:br>
              <a:rPr lang="en-US" dirty="0"/>
            </a:br>
            <a:r>
              <a:rPr lang="en-US" dirty="0">
                <a:highlight>
                  <a:srgbClr val="8AF8FF"/>
                </a:highlight>
              </a:rPr>
              <a:t>- The word here for patient, literally translates to be ‘long-tempered’. </a:t>
            </a:r>
            <a:br>
              <a:rPr lang="en-US" dirty="0"/>
            </a:br>
            <a:r>
              <a:rPr lang="en-US" dirty="0"/>
              <a:t>- When someone gets angry quickly, or has a short fuse, we say they are short-tempered</a:t>
            </a:r>
            <a:br>
              <a:rPr lang="en-US" dirty="0"/>
            </a:br>
            <a:r>
              <a:rPr lang="en-US" dirty="0"/>
              <a:t>- James is urging us, commanding us to be the opposite, to be long-tempered, to be long-suffering, to endure</a:t>
            </a:r>
            <a:br>
              <a:rPr lang="en-US" dirty="0"/>
            </a:br>
            <a:r>
              <a:rPr lang="en-US" dirty="0">
                <a:highlight>
                  <a:srgbClr val="8AF8FF"/>
                </a:highlight>
              </a:rPr>
              <a:t>- Though times are tough, though the rich are oppressing you, though there is </a:t>
            </a:r>
            <a:r>
              <a:rPr lang="en-US" dirty="0" err="1">
                <a:highlight>
                  <a:srgbClr val="8AF8FF"/>
                </a:highlight>
              </a:rPr>
              <a:t>favouritism</a:t>
            </a:r>
            <a:r>
              <a:rPr lang="en-US" dirty="0">
                <a:highlight>
                  <a:srgbClr val="8AF8FF"/>
                </a:highlight>
              </a:rPr>
              <a:t> among you, be slow to anger, be long-tempered</a:t>
            </a:r>
            <a:br>
              <a:rPr lang="en-US" dirty="0"/>
            </a:br>
            <a:r>
              <a:rPr lang="en-US" dirty="0"/>
              <a:t>- James is saying, you can be gracious, and patient towards your oppressors, and all people who come against you</a:t>
            </a:r>
            <a:br>
              <a:rPr lang="en-US" dirty="0"/>
            </a:br>
            <a:r>
              <a:rPr lang="en-US" dirty="0"/>
              <a:t>- Because first and foremost, God is gracious and patient towards you</a:t>
            </a:r>
            <a:br>
              <a:rPr lang="en-US" dirty="0"/>
            </a:br>
            <a:r>
              <a:rPr lang="en-US" dirty="0">
                <a:highlight>
                  <a:srgbClr val="8AF8FF"/>
                </a:highlight>
              </a:rPr>
              <a:t>- The only reason we are saved, and that God continues to deal with us is because He is long-tempered, and patient with us</a:t>
            </a:r>
            <a:br>
              <a:rPr lang="en-US" dirty="0">
                <a:highlight>
                  <a:srgbClr val="8AF8FF"/>
                </a:highlight>
              </a:rPr>
            </a:br>
            <a:r>
              <a:rPr lang="en-US" dirty="0"/>
              <a:t>- In my own life, as a born-again believer,  I have failed in so many areas of my life, and I still continue to sin</a:t>
            </a:r>
            <a:br>
              <a:rPr lang="en-US" dirty="0"/>
            </a:br>
            <a:r>
              <a:rPr lang="en-US" dirty="0"/>
              <a:t>- And yet God in His grace does not cast me aside, but every time I sin, He calls me to repentance, and forgiveness, and still calls me His own</a:t>
            </a:r>
            <a:br>
              <a:rPr lang="en-US" dirty="0"/>
            </a:br>
            <a:r>
              <a:rPr lang="en-US" dirty="0">
                <a:highlight>
                  <a:srgbClr val="8AF8FF"/>
                </a:highlight>
              </a:rPr>
              <a:t>- And if God is so gracious and merciful with me, then how dare I not treat others the same</a:t>
            </a:r>
            <a:br>
              <a:rPr lang="en-US" dirty="0"/>
            </a:br>
            <a:r>
              <a:rPr lang="en-US" dirty="0"/>
              <a:t>- So, if an infinitely holy and just God, can be gracious and patient with unholy sinners,</a:t>
            </a:r>
            <a:br>
              <a:rPr lang="en-US" dirty="0"/>
            </a:br>
            <a:r>
              <a:rPr lang="en-US" dirty="0"/>
              <a:t>- Then we ought to, by the power of God at work in our lives, be patient and gracious towards others</a:t>
            </a:r>
            <a:br>
              <a:rPr lang="en-US" dirty="0"/>
            </a:br>
            <a:r>
              <a:rPr lang="en-US" dirty="0">
                <a:highlight>
                  <a:srgbClr val="8AF8FF"/>
                </a:highlight>
              </a:rPr>
              <a:t>- How though? How can I be patient and cultivate this attitude in the face of such severe opposition?</a:t>
            </a:r>
          </a:p>
          <a:p>
            <a:pPr marL="171450" indent="-171450">
              <a:buFont typeface="Arial" panose="020B0604020202020204" pitchFamily="34" charset="0"/>
              <a:buChar char="•"/>
            </a:pPr>
            <a:r>
              <a:rPr lang="en-US" dirty="0">
                <a:highlight>
                  <a:srgbClr val="FFFF00"/>
                </a:highlight>
              </a:rPr>
              <a:t>“Until the coming of the Lord” (James 5:7b)</a:t>
            </a:r>
            <a:br>
              <a:rPr lang="en-US" dirty="0"/>
            </a:br>
            <a:r>
              <a:rPr lang="en-US" dirty="0"/>
              <a:t>- We can be long-tempered, we can be patient, because we know that there is a day when Jesus is returning </a:t>
            </a:r>
            <a:br>
              <a:rPr lang="en-US" dirty="0"/>
            </a:br>
            <a:r>
              <a:rPr lang="en-US" dirty="0"/>
              <a:t>- The word here for ‘coming’ is the word “Parousia”. </a:t>
            </a:r>
            <a:br>
              <a:rPr lang="en-US" dirty="0"/>
            </a:br>
            <a:r>
              <a:rPr lang="en-US" dirty="0">
                <a:highlight>
                  <a:srgbClr val="8AF8FF"/>
                </a:highlight>
              </a:rPr>
              <a:t>- It’s the most common New Testament word used to refer to the second coming</a:t>
            </a:r>
            <a:br>
              <a:rPr lang="en-US" dirty="0"/>
            </a:br>
            <a:r>
              <a:rPr lang="en-US" dirty="0"/>
              <a:t>- It means more than just coming, it better translates to, ‘Until the arrival of the Lord’</a:t>
            </a:r>
            <a:br>
              <a:rPr lang="en-US" dirty="0"/>
            </a:br>
            <a:r>
              <a:rPr lang="en-US" dirty="0"/>
              <a:t>- Jesus comes and arrives, and he is present.</a:t>
            </a:r>
            <a:br>
              <a:rPr lang="en-US" dirty="0"/>
            </a:br>
            <a:r>
              <a:rPr lang="en-US" dirty="0">
                <a:highlight>
                  <a:srgbClr val="8AF8FF"/>
                </a:highlight>
              </a:rPr>
              <a:t>- Be patient until our king returns and is present with his people to bless us with his presence</a:t>
            </a:r>
            <a:br>
              <a:rPr lang="en-US" dirty="0"/>
            </a:br>
            <a:r>
              <a:rPr lang="en-US" dirty="0"/>
              <a:t>- 1 out of every 13 verses in the New Testament makes a reference to the second coming of Jesus Christ. So it matters what we believe about the end times</a:t>
            </a:r>
            <a:br>
              <a:rPr lang="en-US" dirty="0"/>
            </a:br>
            <a:r>
              <a:rPr lang="en-US" dirty="0"/>
              <a:t>- It matters that we think constantly of the return of Jesus Christ.</a:t>
            </a:r>
            <a:br>
              <a:rPr lang="en-US" dirty="0"/>
            </a:br>
            <a:r>
              <a:rPr lang="en-US" dirty="0"/>
              <a:t>- </a:t>
            </a:r>
            <a:r>
              <a:rPr lang="en-US" dirty="0">
                <a:highlight>
                  <a:srgbClr val="8AF8FF"/>
                </a:highlight>
              </a:rPr>
              <a:t>3x in these 5 verses James refers to the return of Jesus</a:t>
            </a:r>
            <a:br>
              <a:rPr lang="en-US" dirty="0"/>
            </a:br>
            <a:r>
              <a:rPr lang="en-US" dirty="0"/>
              <a:t>- The church has always lived in certain hope of the second coming. </a:t>
            </a:r>
            <a:br>
              <a:rPr lang="en-US" dirty="0"/>
            </a:br>
            <a:r>
              <a:rPr lang="en-US" dirty="0"/>
              <a:t>- But there is a sense in which the persecuted church, lives even more in light of it</a:t>
            </a:r>
            <a:br>
              <a:rPr lang="en-US" dirty="0"/>
            </a:br>
            <a:r>
              <a:rPr lang="en-US" dirty="0">
                <a:highlight>
                  <a:srgbClr val="8AF8FF"/>
                </a:highlight>
              </a:rPr>
              <a:t>- They know that with every waking moment, though this world in its fallen state may be corrupt and dark, God has a purpose for all this suffering</a:t>
            </a:r>
            <a:br>
              <a:rPr lang="en-US" dirty="0"/>
            </a:br>
            <a:r>
              <a:rPr lang="en-US" dirty="0"/>
              <a:t>- And at the end of the day, the only hope which the persecuted church clings on to oh so tightly, is that one day Jesus will return to make all things right</a:t>
            </a:r>
            <a:br>
              <a:rPr lang="en-US" dirty="0"/>
            </a:br>
            <a:r>
              <a:rPr lang="en-US" dirty="0"/>
              <a:t>- And whilst I do not ask for the kind of suffering that is going on here in this passage, there is a sense in which I know that God would use it to sanctify us as a church</a:t>
            </a:r>
            <a:br>
              <a:rPr lang="en-US" dirty="0"/>
            </a:br>
            <a:r>
              <a:rPr lang="en-US" dirty="0"/>
              <a:t>- Churches need to be more heavenly minded, fixing our hearts and minds on the return of Jesus, and it is through the flames of affliction that God helps us to do this</a:t>
            </a:r>
            <a:br>
              <a:rPr lang="en-US" dirty="0"/>
            </a:br>
            <a:r>
              <a:rPr lang="en-US" dirty="0">
                <a:highlight>
                  <a:srgbClr val="8AF8FF"/>
                </a:highlight>
              </a:rPr>
              <a:t>- That we might live our lives with greater urgency in light of the imminent return of Jesus Christ</a:t>
            </a:r>
            <a:br>
              <a:rPr lang="en-US" dirty="0"/>
            </a:br>
            <a:r>
              <a:rPr lang="en-US" dirty="0"/>
              <a:t>- So James is saying, be patient, for we have a certain hope, and blessed assurance, that Jesus is coming back and he will gather the church into his presence</a:t>
            </a:r>
            <a:br>
              <a:rPr lang="en-US" dirty="0"/>
            </a:br>
            <a:r>
              <a:rPr lang="en-US" dirty="0"/>
              <a:t>- </a:t>
            </a:r>
            <a:r>
              <a:rPr lang="en-US" b="1" dirty="0">
                <a:highlight>
                  <a:srgbClr val="02FF8C"/>
                </a:highlight>
              </a:rPr>
              <a:t>2 Cor 4:16-18, “So we do not lose heart. Though our outer self is wasting away, our inner self is being renewed day by day. For this light and momentary affliction is preparing for us an eternal weight of glory beyond all comparison, as we look not to the things that are seen, but to the things that are unseen”</a:t>
            </a:r>
            <a:br>
              <a:rPr lang="en-US" b="1" dirty="0">
                <a:highlight>
                  <a:srgbClr val="02FF8C"/>
                </a:highlight>
              </a:rPr>
            </a:br>
            <a:r>
              <a:rPr lang="en-US" dirty="0"/>
              <a:t>- Our hope lies in the coming of the Lord which is not yet seen</a:t>
            </a:r>
          </a:p>
          <a:p>
            <a:pPr marL="171450" indent="-171450">
              <a:buFont typeface="Arial" panose="020B0604020202020204" pitchFamily="34" charset="0"/>
              <a:buChar char="•"/>
            </a:pPr>
            <a:r>
              <a:rPr lang="en-US" dirty="0">
                <a:highlight>
                  <a:srgbClr val="FFFF00"/>
                </a:highlight>
              </a:rPr>
              <a:t>“See how the farmer waits for the precious fruit of the earth” (James 5:7c)</a:t>
            </a:r>
            <a:br>
              <a:rPr lang="en-US" dirty="0"/>
            </a:br>
            <a:r>
              <a:rPr lang="en-US" dirty="0"/>
              <a:t>- The farmer waits, not idly. But he </a:t>
            </a:r>
            <a:r>
              <a:rPr lang="en-US" dirty="0" err="1"/>
              <a:t>recognises</a:t>
            </a:r>
            <a:r>
              <a:rPr lang="en-US" dirty="0"/>
              <a:t> that there is only so much he can do. He waits for something outside of himself</a:t>
            </a:r>
            <a:br>
              <a:rPr lang="en-US" dirty="0"/>
            </a:br>
            <a:r>
              <a:rPr lang="en-US" dirty="0"/>
              <a:t>- He has worked the field, planted the seed, but he cannot force the plant to grow</a:t>
            </a:r>
            <a:br>
              <a:rPr lang="en-US" dirty="0"/>
            </a:br>
            <a:r>
              <a:rPr lang="en-US" dirty="0">
                <a:highlight>
                  <a:srgbClr val="8AF8FF"/>
                </a:highlight>
              </a:rPr>
              <a:t>- No matter how much he works, or how many hours he puts in, the seed will grow no faster</a:t>
            </a:r>
            <a:br>
              <a:rPr lang="en-US" dirty="0"/>
            </a:br>
            <a:r>
              <a:rPr lang="en-US" dirty="0"/>
              <a:t>- So he waits, he depends upon the providence of God</a:t>
            </a:r>
            <a:br>
              <a:rPr lang="en-US" dirty="0"/>
            </a:br>
            <a:r>
              <a:rPr lang="en-US" dirty="0"/>
              <a:t>- He depends upon God for the precious fruit. This has been his life’s work, he has shed blood sweat and tears, only to have to place it all into the hands of God</a:t>
            </a:r>
            <a:br>
              <a:rPr lang="en-US" dirty="0"/>
            </a:br>
            <a:r>
              <a:rPr lang="en-US" dirty="0">
                <a:highlight>
                  <a:srgbClr val="8AF8FF"/>
                </a:highlight>
              </a:rPr>
              <a:t>- And so it is with us, the Christian life is filled with joy, but in that joy is suffering, trials, temptations, but we do it for the precious reward of eternal glory with our Lord and </a:t>
            </a:r>
            <a:r>
              <a:rPr lang="en-US" dirty="0" err="1">
                <a:highlight>
                  <a:srgbClr val="8AF8FF"/>
                </a:highlight>
              </a:rPr>
              <a:t>Saviour</a:t>
            </a:r>
            <a:r>
              <a:rPr lang="en-US" dirty="0">
                <a:highlight>
                  <a:srgbClr val="8AF8FF"/>
                </a:highlight>
              </a:rPr>
              <a:t> </a:t>
            </a:r>
            <a:br>
              <a:rPr lang="en-US" dirty="0"/>
            </a:br>
            <a:r>
              <a:rPr lang="en-US" dirty="0"/>
              <a:t>- We commit, trust, obey and surrender our lives, that’s our part, but in doing that we commit ourselves to the Lord, for it is His work in us. It is by His grace that we persevere</a:t>
            </a:r>
            <a:br>
              <a:rPr lang="en-US" dirty="0"/>
            </a:br>
            <a:r>
              <a:rPr lang="en-US" dirty="0"/>
              <a:t>- It is by His grace that we fight the good fight, and it is by His work in us that we are able to do good works</a:t>
            </a:r>
            <a:br>
              <a:rPr lang="en-US" dirty="0"/>
            </a:br>
            <a:r>
              <a:rPr lang="en-US" dirty="0">
                <a:highlight>
                  <a:srgbClr val="8AF8FF"/>
                </a:highlight>
              </a:rPr>
              <a:t>- Wait upon the Lord, and you will receive that reward which is so precious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BE94EC-A44F-3D41-B23F-4FDA56EB5D46}" type="slidenum">
              <a:rPr lang="en-US" smtClean="0"/>
              <a:t>2</a:t>
            </a:fld>
            <a:endParaRPr lang="en-US" dirty="0"/>
          </a:p>
        </p:txBody>
      </p:sp>
    </p:spTree>
    <p:extLst>
      <p:ext uri="{BB962C8B-B14F-4D97-AF65-F5344CB8AC3E}">
        <p14:creationId xmlns:p14="http://schemas.microsoft.com/office/powerpoint/2010/main" val="411219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9625" y="384175"/>
            <a:ext cx="2698750" cy="1517650"/>
          </a:xfrm>
        </p:spPr>
      </p:sp>
      <p:sp>
        <p:nvSpPr>
          <p:cNvPr id="3" name="Notes Placeholder 2"/>
          <p:cNvSpPr>
            <a:spLocks noGrp="1"/>
          </p:cNvSpPr>
          <p:nvPr>
            <p:ph type="body" idx="1"/>
          </p:nvPr>
        </p:nvSpPr>
        <p:spPr>
          <a:xfrm>
            <a:off x="158857" y="2091303"/>
            <a:ext cx="6540285" cy="6593910"/>
          </a:xfrm>
        </p:spPr>
        <p:txBody>
          <a:bodyPr/>
          <a:lstStyle/>
          <a:p>
            <a:pPr marL="171450" indent="-171450">
              <a:buFont typeface="Arial" panose="020B0604020202020204" pitchFamily="34" charset="0"/>
              <a:buChar char="•"/>
            </a:pPr>
            <a:r>
              <a:rPr lang="en-US" dirty="0">
                <a:highlight>
                  <a:srgbClr val="FFFF00"/>
                </a:highlight>
              </a:rPr>
              <a:t>“Being patient about it, until it receives the early and late rains” (James 5:7d)</a:t>
            </a:r>
            <a:br>
              <a:rPr lang="en-US" dirty="0">
                <a:highlight>
                  <a:srgbClr val="FFFF00"/>
                </a:highlight>
              </a:rPr>
            </a:br>
            <a:r>
              <a:rPr lang="en-US" dirty="0"/>
              <a:t>- Are you getting the picture. James has said, be patient, wait, be patient</a:t>
            </a:r>
            <a:br>
              <a:rPr lang="en-US" dirty="0"/>
            </a:br>
            <a:r>
              <a:rPr lang="en-US" dirty="0"/>
              <a:t>- The fruit of the Spirit is patience, and so the command is, BE PATIENT</a:t>
            </a:r>
            <a:br>
              <a:rPr lang="en-US" dirty="0"/>
            </a:br>
            <a:r>
              <a:rPr lang="en-US" dirty="0">
                <a:highlight>
                  <a:srgbClr val="8AF8FF"/>
                </a:highlight>
              </a:rPr>
              <a:t>- Be patient, wait upon the Lord and by the grace of God, He will do the work in you</a:t>
            </a:r>
            <a:br>
              <a:rPr lang="en-US" dirty="0"/>
            </a:br>
            <a:r>
              <a:rPr lang="en-US" dirty="0"/>
              <a:t>- The farmer waits upon the early and late rains </a:t>
            </a:r>
            <a:br>
              <a:rPr lang="en-US" dirty="0"/>
            </a:br>
            <a:r>
              <a:rPr lang="en-US" dirty="0"/>
              <a:t>- The early rain would come around October, and it would prepare the soil for the seed and help the seed in growing once it was planted</a:t>
            </a:r>
            <a:br>
              <a:rPr lang="en-US" dirty="0"/>
            </a:br>
            <a:r>
              <a:rPr lang="en-US" dirty="0">
                <a:highlight>
                  <a:srgbClr val="8AF8FF"/>
                </a:highlight>
              </a:rPr>
              <a:t>- The late rains would then come in March and April, swelled the grain and guaranteed a good crop</a:t>
            </a:r>
            <a:br>
              <a:rPr lang="en-US" dirty="0"/>
            </a:br>
            <a:r>
              <a:rPr lang="en-US" dirty="0"/>
              <a:t>- But it was a process, which in the Christian life, we call that process, sanctification. </a:t>
            </a:r>
            <a:br>
              <a:rPr lang="en-US" dirty="0"/>
            </a:br>
            <a:r>
              <a:rPr lang="en-US" dirty="0"/>
              <a:t>- That by the grace of God, we have the privilege of being able to read and study the Word of God, and having the word of God preached to us</a:t>
            </a:r>
            <a:br>
              <a:rPr lang="en-US" dirty="0"/>
            </a:br>
            <a:r>
              <a:rPr lang="en-US" dirty="0">
                <a:highlight>
                  <a:srgbClr val="8AF8FF"/>
                </a:highlight>
              </a:rPr>
              <a:t>- And come before the throne of grace in prayer. God will day by day, through these ordinary means of grace, conform us to the image of Christ, until Jesus returns when we are glorified and sin will be no more</a:t>
            </a:r>
            <a:br>
              <a:rPr lang="en-US" dirty="0"/>
            </a:br>
            <a:r>
              <a:rPr lang="en-US" dirty="0"/>
              <a:t>- Nothing can hurry this process along, we simply trust in the Lord every day that He gives us breath, and live for His glory, for this is the life of the Christian</a:t>
            </a:r>
          </a:p>
          <a:p>
            <a:pPr marL="171450" indent="-171450">
              <a:buFont typeface="Arial" panose="020B0604020202020204" pitchFamily="34" charset="0"/>
              <a:buChar char="•"/>
            </a:pPr>
            <a:r>
              <a:rPr lang="en-US" dirty="0">
                <a:highlight>
                  <a:srgbClr val="FFFF00"/>
                </a:highlight>
              </a:rPr>
              <a:t>If a farmer can wait for the harvest, shall we not wait for the coming of the Lord?</a:t>
            </a:r>
            <a:br>
              <a:rPr lang="en-US" dirty="0"/>
            </a:br>
            <a:r>
              <a:rPr lang="en-US" dirty="0"/>
              <a:t>- If a farmer can patiently wait for fruit to come out of the ground, then we can wait, not idly, but with urgency and expectancy in the way we live our lives</a:t>
            </a:r>
            <a:br>
              <a:rPr lang="en-US" dirty="0"/>
            </a:br>
            <a:r>
              <a:rPr lang="en-US" dirty="0">
                <a:highlight>
                  <a:srgbClr val="8AF8FF"/>
                </a:highlight>
              </a:rPr>
              <a:t>- The farmer is patient and endures so much for a little fruit. </a:t>
            </a:r>
            <a:br>
              <a:rPr lang="en-US" dirty="0"/>
            </a:br>
            <a:r>
              <a:rPr lang="en-US" dirty="0"/>
              <a:t>- Shall we not be patient, endure, press on, persevere, until the day of refreshing when Jesus returns</a:t>
            </a:r>
            <a:br>
              <a:rPr lang="en-US" dirty="0"/>
            </a:br>
            <a:r>
              <a:rPr lang="en-US" dirty="0"/>
              <a:t>- Oh that we would be more heavenly minded</a:t>
            </a:r>
          </a:p>
          <a:p>
            <a:pPr marL="171450" indent="-171450">
              <a:buFont typeface="Arial" panose="020B0604020202020204" pitchFamily="34" charset="0"/>
              <a:buChar char="•"/>
            </a:pPr>
            <a:r>
              <a:rPr lang="en-US" dirty="0">
                <a:highlight>
                  <a:srgbClr val="FFFF00"/>
                </a:highlight>
              </a:rPr>
              <a:t>We wait and long for that day, while doing the Lord’s work. Here we must toil, and in heaven we rest</a:t>
            </a:r>
            <a:br>
              <a:rPr lang="en-US" dirty="0"/>
            </a:br>
            <a:r>
              <a:rPr lang="en-US" dirty="0"/>
              <a:t>- Here we have the Scriptures and the commands of the Lord by which we are to submit</a:t>
            </a:r>
            <a:br>
              <a:rPr lang="en-US" dirty="0"/>
            </a:br>
            <a:r>
              <a:rPr lang="en-US" dirty="0"/>
              <a:t>- Here we have the great commission, to go about and share the gospel, with a great sense of urgency knowing that Jesus will return</a:t>
            </a:r>
            <a:br>
              <a:rPr lang="en-US" dirty="0"/>
            </a:br>
            <a:r>
              <a:rPr lang="en-US" dirty="0">
                <a:highlight>
                  <a:srgbClr val="8AF8FF"/>
                </a:highlight>
              </a:rPr>
              <a:t>- But we do so knowing that to suffer for Christ is a privilege, because he suffered the wrath of God for all who would believe</a:t>
            </a:r>
            <a:br>
              <a:rPr lang="en-US" dirty="0"/>
            </a:br>
            <a:r>
              <a:rPr lang="en-US" dirty="0"/>
              <a:t>- So we endure, we are patient knowing that all of this does not rest in my hands, but in the hands of our sovereign and good God</a:t>
            </a:r>
          </a:p>
        </p:txBody>
      </p:sp>
      <p:sp>
        <p:nvSpPr>
          <p:cNvPr id="4" name="Slide Number Placeholder 3"/>
          <p:cNvSpPr>
            <a:spLocks noGrp="1"/>
          </p:cNvSpPr>
          <p:nvPr>
            <p:ph type="sldNum" sz="quarter" idx="5"/>
          </p:nvPr>
        </p:nvSpPr>
        <p:spPr/>
        <p:txBody>
          <a:bodyPr/>
          <a:lstStyle/>
          <a:p>
            <a:fld id="{BFBE94EC-A44F-3D41-B23F-4FDA56EB5D46}" type="slidenum">
              <a:rPr lang="en-US" smtClean="0"/>
              <a:t>3</a:t>
            </a:fld>
            <a:endParaRPr lang="en-US"/>
          </a:p>
        </p:txBody>
      </p:sp>
    </p:spTree>
    <p:extLst>
      <p:ext uri="{BB962C8B-B14F-4D97-AF65-F5344CB8AC3E}">
        <p14:creationId xmlns:p14="http://schemas.microsoft.com/office/powerpoint/2010/main" val="3443711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11350" y="338138"/>
            <a:ext cx="3035300" cy="1708150"/>
          </a:xfrm>
        </p:spPr>
      </p:sp>
      <p:sp>
        <p:nvSpPr>
          <p:cNvPr id="3" name="Notes Placeholder 2"/>
          <p:cNvSpPr>
            <a:spLocks noGrp="1"/>
          </p:cNvSpPr>
          <p:nvPr>
            <p:ph type="body" idx="1"/>
          </p:nvPr>
        </p:nvSpPr>
        <p:spPr>
          <a:xfrm>
            <a:off x="151108" y="2184292"/>
            <a:ext cx="6559658" cy="4541972"/>
          </a:xfrm>
        </p:spPr>
        <p:txBody>
          <a:bodyPr/>
          <a:lstStyle/>
          <a:p>
            <a:pPr marL="171450" indent="-171450">
              <a:buFont typeface="Arial" panose="020B0604020202020204" pitchFamily="34" charset="0"/>
              <a:buChar char="•"/>
            </a:pPr>
            <a:r>
              <a:rPr lang="en-US" dirty="0">
                <a:highlight>
                  <a:srgbClr val="FFFF00"/>
                </a:highlight>
              </a:rPr>
              <a:t>“You also, be patient. Establish your hearts” (James 5:8a)</a:t>
            </a:r>
            <a:br>
              <a:rPr lang="en-US" dirty="0"/>
            </a:br>
            <a:r>
              <a:rPr lang="en-US" dirty="0"/>
              <a:t>- Again, be patient and then the command to establish your hearts</a:t>
            </a:r>
            <a:br>
              <a:rPr lang="en-US" dirty="0"/>
            </a:br>
            <a:r>
              <a:rPr lang="en-US" dirty="0"/>
              <a:t>- </a:t>
            </a:r>
            <a:r>
              <a:rPr lang="en-US" b="1" dirty="0">
                <a:highlight>
                  <a:srgbClr val="02FF8C"/>
                </a:highlight>
              </a:rPr>
              <a:t>As 1 Peter 5:10 says, “And after you have suffered a little while, the God of all grace, who has called you to his eternal glory in Christ, will himself restore, confirm, strengthen, and establish you”</a:t>
            </a:r>
            <a:br>
              <a:rPr lang="en-US" dirty="0"/>
            </a:br>
            <a:r>
              <a:rPr lang="en-US" dirty="0"/>
              <a:t>- The wonderful tension of Christian living is that it is God who does the work, it is God who establishes our hearts. </a:t>
            </a:r>
            <a:br>
              <a:rPr lang="en-US" dirty="0"/>
            </a:br>
            <a:r>
              <a:rPr lang="en-US" dirty="0"/>
              <a:t>- He gets all the credit, He gets all the glory, but we must make the commitment</a:t>
            </a:r>
            <a:br>
              <a:rPr lang="en-US" dirty="0"/>
            </a:br>
            <a:r>
              <a:rPr lang="en-US" dirty="0">
                <a:highlight>
                  <a:srgbClr val="8AF8FF"/>
                </a:highlight>
              </a:rPr>
              <a:t>- It’s tension between the sovereign work of God and our response. As the Holy Spirit works in us, we commit to the work of Spirit</a:t>
            </a:r>
            <a:br>
              <a:rPr lang="en-US" dirty="0"/>
            </a:br>
            <a:r>
              <a:rPr lang="en-US" dirty="0"/>
              <a:t>- The root word for establish means to prop yourself up. It’s an attitude of firm courage and commitment</a:t>
            </a:r>
            <a:br>
              <a:rPr lang="en-US" dirty="0"/>
            </a:br>
            <a:r>
              <a:rPr lang="en-US" dirty="0"/>
              <a:t>- Christians are to be people who stake their claim, establish their hearts in the Word of God, on the person and work of Jesus Christ, because it is the gospel of the Bible that saves. </a:t>
            </a:r>
            <a:br>
              <a:rPr lang="en-US" dirty="0"/>
            </a:br>
            <a:r>
              <a:rPr lang="en-US" dirty="0">
                <a:highlight>
                  <a:srgbClr val="8AF8FF"/>
                </a:highlight>
              </a:rPr>
              <a:t>- The Bible is a firm foundation, and it is in it that we establish our hearts, for though we may fail, God will not</a:t>
            </a:r>
            <a:br>
              <a:rPr lang="en-US" dirty="0"/>
            </a:br>
            <a:r>
              <a:rPr lang="en-US" dirty="0"/>
              <a:t>- And we know from earlier chapters how James feels about unstable people, those who have not established their hearts</a:t>
            </a:r>
          </a:p>
          <a:p>
            <a:pPr marL="171450" indent="-171450">
              <a:buFont typeface="Arial" panose="020B0604020202020204" pitchFamily="34" charset="0"/>
              <a:buChar char="•"/>
            </a:pPr>
            <a:r>
              <a:rPr lang="en-US" dirty="0">
                <a:highlight>
                  <a:srgbClr val="FFFF00"/>
                </a:highlight>
              </a:rPr>
              <a:t>“For the one who doubts is like a wave of the sea that is driven and tossed by the wind… he is a double-minded man, unstable in all his ways” (James 1:6, 8)</a:t>
            </a:r>
            <a:br>
              <a:rPr lang="en-US" dirty="0"/>
            </a:br>
            <a:r>
              <a:rPr lang="en-US" dirty="0"/>
              <a:t>- In James 4 he calls out some of the people to cleanse their hands and purify their hearts, for being double-minded in calling themselves Christians but being friends with the world</a:t>
            </a:r>
            <a:br>
              <a:rPr lang="en-US" dirty="0"/>
            </a:br>
            <a:r>
              <a:rPr lang="en-US" dirty="0">
                <a:highlight>
                  <a:srgbClr val="8AF8FF"/>
                </a:highlight>
              </a:rPr>
              <a:t>- And now in their time of great suffering and persecution  he say, ”establish your hearts, take courage”, why?</a:t>
            </a:r>
          </a:p>
          <a:p>
            <a:pPr marL="171450" indent="-171450">
              <a:buFont typeface="Arial" panose="020B0604020202020204" pitchFamily="34" charset="0"/>
              <a:buChar char="•"/>
            </a:pPr>
            <a:r>
              <a:rPr lang="en-US" dirty="0">
                <a:highlight>
                  <a:srgbClr val="FFFF00"/>
                </a:highlight>
              </a:rPr>
              <a:t>“For the coming of the Lord is at hand” (James 5:8b)</a:t>
            </a:r>
            <a:br>
              <a:rPr lang="en-US" dirty="0"/>
            </a:br>
            <a:r>
              <a:rPr lang="en-US" dirty="0"/>
              <a:t>- In the Greek it reads that Jesus is right on the edge, it’s just about to happen</a:t>
            </a:r>
            <a:br>
              <a:rPr lang="en-US" dirty="0"/>
            </a:br>
            <a:r>
              <a:rPr lang="en-US" dirty="0"/>
              <a:t>- This is called the doctrine of immanency. Which means the return of Jesus Christ could come at any moment. </a:t>
            </a:r>
            <a:br>
              <a:rPr lang="en-US" dirty="0"/>
            </a:br>
            <a:r>
              <a:rPr lang="en-US" dirty="0">
                <a:highlight>
                  <a:srgbClr val="8AF8FF"/>
                </a:highlight>
              </a:rPr>
              <a:t>- In 1 Thessalonians we are told that with the trump of God resounding and the voice of the archangel, Jesus will be here</a:t>
            </a:r>
            <a:br>
              <a:rPr lang="en-US" dirty="0"/>
            </a:br>
            <a:r>
              <a:rPr lang="en-US" dirty="0"/>
              <a:t>- And so be patient and live your life in light of the fact that Jesus could return at any moment. </a:t>
            </a:r>
            <a:br>
              <a:rPr lang="en-US" dirty="0"/>
            </a:br>
            <a:r>
              <a:rPr lang="en-US" dirty="0"/>
              <a:t>- It is this kind of anticipation and expectation that impacts the way we live for Christ</a:t>
            </a:r>
            <a:br>
              <a:rPr lang="en-US" dirty="0"/>
            </a:br>
            <a:r>
              <a:rPr lang="en-US" dirty="0">
                <a:highlight>
                  <a:srgbClr val="8AF8FF"/>
                </a:highlight>
              </a:rPr>
              <a:t>- This is why we need to preach the whole gospel, the whole counsel of the Word of God. </a:t>
            </a:r>
            <a:br>
              <a:rPr lang="en-US" dirty="0"/>
            </a:br>
            <a:r>
              <a:rPr lang="en-US" dirty="0"/>
              <a:t>- Because people need to know that suffering is expected in the Christian life</a:t>
            </a:r>
            <a:br>
              <a:rPr lang="en-US" dirty="0"/>
            </a:br>
            <a:r>
              <a:rPr lang="en-US" dirty="0"/>
              <a:t>- That we live in a fallen world, that your only hope of being saved from an eternity in hell as a consequence for our sins</a:t>
            </a:r>
            <a:br>
              <a:rPr lang="en-US" dirty="0"/>
            </a:br>
            <a:r>
              <a:rPr lang="en-US" dirty="0">
                <a:highlight>
                  <a:srgbClr val="8AF8FF"/>
                </a:highlight>
              </a:rPr>
              <a:t>- Is if you will repent and believe in Jesus Christ as Lord and </a:t>
            </a:r>
            <a:r>
              <a:rPr lang="en-US" dirty="0" err="1">
                <a:highlight>
                  <a:srgbClr val="8AF8FF"/>
                </a:highlight>
              </a:rPr>
              <a:t>Saviour</a:t>
            </a:r>
            <a:r>
              <a:rPr lang="en-US" dirty="0">
                <a:highlight>
                  <a:srgbClr val="8AF8FF"/>
                </a:highlight>
              </a:rPr>
              <a:t>. Your best life is not now</a:t>
            </a:r>
            <a:br>
              <a:rPr lang="en-US" dirty="0"/>
            </a:br>
            <a:r>
              <a:rPr lang="en-US" dirty="0"/>
              <a:t>- But it lies in eternal glory with our heavenly Father, but in the meantime we suffer, and persevere, and share the gospel,  because the coming of the Lord is at hand</a:t>
            </a:r>
            <a:br>
              <a:rPr lang="en-US" dirty="0"/>
            </a:br>
            <a:r>
              <a:rPr lang="en-US" dirty="0"/>
              <a:t>- If nothing else, we are 2000  years closer to the return of Jesus than when James wrote this letter. </a:t>
            </a:r>
            <a:br>
              <a:rPr lang="en-US" dirty="0"/>
            </a:br>
            <a:r>
              <a:rPr lang="en-US" dirty="0">
                <a:highlight>
                  <a:srgbClr val="8AF8FF"/>
                </a:highlight>
              </a:rPr>
              <a:t>- So let us look to the coming of Jesus, and remember that’s where our hope lies</a:t>
            </a:r>
          </a:p>
        </p:txBody>
      </p:sp>
      <p:sp>
        <p:nvSpPr>
          <p:cNvPr id="4" name="Slide Number Placeholder 3"/>
          <p:cNvSpPr>
            <a:spLocks noGrp="1"/>
          </p:cNvSpPr>
          <p:nvPr>
            <p:ph type="sldNum" sz="quarter" idx="5"/>
          </p:nvPr>
        </p:nvSpPr>
        <p:spPr/>
        <p:txBody>
          <a:bodyPr/>
          <a:lstStyle/>
          <a:p>
            <a:fld id="{BFBE94EC-A44F-3D41-B23F-4FDA56EB5D46}" type="slidenum">
              <a:rPr lang="en-US" smtClean="0"/>
              <a:t>4</a:t>
            </a:fld>
            <a:endParaRPr lang="en-US" dirty="0"/>
          </a:p>
        </p:txBody>
      </p:sp>
    </p:spTree>
    <p:extLst>
      <p:ext uri="{BB962C8B-B14F-4D97-AF65-F5344CB8AC3E}">
        <p14:creationId xmlns:p14="http://schemas.microsoft.com/office/powerpoint/2010/main" val="882665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260350"/>
            <a:ext cx="3222625" cy="1812925"/>
          </a:xfrm>
        </p:spPr>
      </p:sp>
      <p:sp>
        <p:nvSpPr>
          <p:cNvPr id="3" name="Notes Placeholder 2"/>
          <p:cNvSpPr>
            <a:spLocks noGrp="1"/>
          </p:cNvSpPr>
          <p:nvPr>
            <p:ph type="body" idx="1"/>
          </p:nvPr>
        </p:nvSpPr>
        <p:spPr>
          <a:xfrm>
            <a:off x="158857" y="2292780"/>
            <a:ext cx="6540285" cy="4541974"/>
          </a:xfrm>
        </p:spPr>
        <p:txBody>
          <a:bodyPr/>
          <a:lstStyle/>
          <a:p>
            <a:pPr marL="171450" indent="-171450">
              <a:buFont typeface="Arial" panose="020B0604020202020204" pitchFamily="34" charset="0"/>
              <a:buChar char="•"/>
            </a:pPr>
            <a:r>
              <a:rPr lang="en-US" dirty="0">
                <a:highlight>
                  <a:srgbClr val="FFFF00"/>
                </a:highlight>
              </a:rPr>
              <a:t>“Do not grumble against one another, brothers” (James 5:9a)</a:t>
            </a:r>
            <a:br>
              <a:rPr lang="en-US" dirty="0"/>
            </a:br>
            <a:r>
              <a:rPr lang="en-US" dirty="0"/>
              <a:t>- So we see in verse 7-8, James tells us what to do. Be patient, establish your hearts, and look to the coming of the Lord</a:t>
            </a:r>
            <a:br>
              <a:rPr lang="en-US" dirty="0"/>
            </a:br>
            <a:r>
              <a:rPr lang="en-US" dirty="0"/>
              <a:t>- Verse 9 then proceeds to tell us what not to do. </a:t>
            </a:r>
            <a:br>
              <a:rPr lang="en-US" dirty="0"/>
            </a:br>
            <a:r>
              <a:rPr lang="en-US" dirty="0">
                <a:highlight>
                  <a:srgbClr val="8AF8FF"/>
                </a:highlight>
              </a:rPr>
              <a:t>- To grumble is to sigh, or moan inwardly out of pain, grief or sorrow</a:t>
            </a:r>
            <a:br>
              <a:rPr lang="en-US" dirty="0"/>
            </a:br>
            <a:r>
              <a:rPr lang="en-US" dirty="0"/>
              <a:t>- It is in these times of suffering and trials, when you are down to your last nerve, that you will be prone to grumble against one another, that you will lash out at your fellow Christians using bitter words</a:t>
            </a:r>
            <a:br>
              <a:rPr lang="en-US" dirty="0"/>
            </a:br>
            <a:r>
              <a:rPr lang="en-US" dirty="0">
                <a:highlight>
                  <a:srgbClr val="8AF8FF"/>
                </a:highlight>
              </a:rPr>
              <a:t>- But don’t do it, it is in this time of suffering that you need one another.</a:t>
            </a:r>
            <a:br>
              <a:rPr lang="en-US" dirty="0"/>
            </a:br>
            <a:r>
              <a:rPr lang="en-US" dirty="0"/>
              <a:t>- The way this is phrased grammatically is the same that issues a cease and desist order</a:t>
            </a:r>
            <a:br>
              <a:rPr lang="en-US" dirty="0"/>
            </a:br>
            <a:r>
              <a:rPr lang="en-US" dirty="0"/>
              <a:t>- James is saying STOP grumbling, it’s a call to repentance. Why?</a:t>
            </a:r>
          </a:p>
          <a:p>
            <a:pPr marL="171450" indent="-171450">
              <a:buFont typeface="Arial" panose="020B0604020202020204" pitchFamily="34" charset="0"/>
              <a:buChar char="•"/>
            </a:pPr>
            <a:r>
              <a:rPr lang="en-US" dirty="0">
                <a:highlight>
                  <a:srgbClr val="FFFF00"/>
                </a:highlight>
              </a:rPr>
              <a:t>“So that you may not be judged” (James 5:9b)</a:t>
            </a:r>
            <a:br>
              <a:rPr lang="en-US" dirty="0"/>
            </a:br>
            <a:r>
              <a:rPr lang="en-US" dirty="0"/>
              <a:t>-Both believers and unbelievers will all be judged, we see this in 1 Corinthians 3, and 5</a:t>
            </a:r>
            <a:br>
              <a:rPr lang="en-US" dirty="0"/>
            </a:br>
            <a:r>
              <a:rPr lang="en-US" b="1" dirty="0">
                <a:highlight>
                  <a:srgbClr val="02FF8C"/>
                </a:highlight>
              </a:rPr>
              <a:t>- And then in 2 Cor 5:10 says, “For we must ALL appear before the judgement seat of Christ, so that each may receive what is due for what he has done in the body, whether good or evil”</a:t>
            </a:r>
            <a:br>
              <a:rPr lang="en-US" dirty="0"/>
            </a:br>
            <a:r>
              <a:rPr lang="en-US" dirty="0"/>
              <a:t>- For the Christian, this judgement is not one of our salvation, for our salvation is secure in Christ today, if we have placed our faith in Christ</a:t>
            </a:r>
            <a:br>
              <a:rPr lang="en-US" dirty="0"/>
            </a:br>
            <a:r>
              <a:rPr lang="en-US" dirty="0"/>
              <a:t>- The Christian will not face God’s wrath on judgement day, but we will face God’s assessment of every word and every deed</a:t>
            </a:r>
            <a:br>
              <a:rPr lang="en-US" dirty="0"/>
            </a:br>
            <a:r>
              <a:rPr lang="en-US" dirty="0">
                <a:highlight>
                  <a:srgbClr val="8AF8FF"/>
                </a:highlight>
              </a:rPr>
              <a:t>- This sin of grumbling is a sin that churches need to take seriously, we need to confront it and deal with it, and repent of any grumbling that goes on in the church</a:t>
            </a:r>
            <a:br>
              <a:rPr lang="en-US" dirty="0"/>
            </a:br>
            <a:r>
              <a:rPr lang="en-US" dirty="0"/>
              <a:t>- Now you may be thinking, James is coming down a little hard on such a minor sin, but let’s go back to the Old Testament in Numbers</a:t>
            </a:r>
          </a:p>
          <a:p>
            <a:pPr marL="171450" indent="-171450">
              <a:buFont typeface="Arial" panose="020B0604020202020204" pitchFamily="34" charset="0"/>
              <a:buChar char="•"/>
            </a:pPr>
            <a:r>
              <a:rPr lang="en-US" dirty="0">
                <a:highlight>
                  <a:srgbClr val="FFFF00"/>
                </a:highlight>
              </a:rPr>
              <a:t>“And the people complained in the hearing of the Lord about their misfortunes, and when the Lord heard it, his anger was kindled, and the fire of the Lord burned among them, and consumed some outlying parts of the camp” (Num 11:1)</a:t>
            </a:r>
            <a:br>
              <a:rPr lang="en-US" dirty="0"/>
            </a:br>
            <a:r>
              <a:rPr lang="en-US" dirty="0"/>
              <a:t>- We see here that grumbling lips invoked divine judgement. </a:t>
            </a:r>
            <a:br>
              <a:rPr lang="en-US" dirty="0"/>
            </a:br>
            <a:r>
              <a:rPr lang="en-US" dirty="0"/>
              <a:t>- The people grumbled and God heard it. God’s anger was kindled and God judged them </a:t>
            </a:r>
            <a:br>
              <a:rPr lang="en-US" dirty="0"/>
            </a:br>
            <a:r>
              <a:rPr lang="en-US" dirty="0">
                <a:highlight>
                  <a:srgbClr val="8AF8FF"/>
                </a:highlight>
              </a:rPr>
              <a:t>- This is righteous judgement. And what’s even worse is the people didn’t even learn their lesson</a:t>
            </a:r>
            <a:br>
              <a:rPr lang="en-US" dirty="0"/>
            </a:br>
            <a:r>
              <a:rPr lang="en-US" dirty="0"/>
              <a:t>- Because in chapter 14 Israel grumbled again saying that they wanted new leaders besides Moses and Aaron</a:t>
            </a:r>
            <a:br>
              <a:rPr lang="en-US" dirty="0"/>
            </a:br>
            <a:r>
              <a:rPr lang="en-US" dirty="0"/>
              <a:t>- And then for that grumbling and their lack of faith, God would force them to wander in the wilderness for 40 years before they would proceed to enter the promised land</a:t>
            </a:r>
            <a:br>
              <a:rPr lang="en-US" dirty="0"/>
            </a:br>
            <a:r>
              <a:rPr lang="en-US" dirty="0">
                <a:highlight>
                  <a:srgbClr val="8AF8FF"/>
                </a:highlight>
              </a:rPr>
              <a:t>- And then again in chapter 20 they grumble, wishing they had been left in Egypt. </a:t>
            </a:r>
            <a:br>
              <a:rPr lang="en-US" dirty="0"/>
            </a:br>
            <a:r>
              <a:rPr lang="en-US" dirty="0"/>
              <a:t>- Here’s the problem with grumbling. When we grumble we assume we are entitled to something</a:t>
            </a:r>
            <a:br>
              <a:rPr lang="en-US" dirty="0"/>
            </a:br>
            <a:r>
              <a:rPr lang="en-US" dirty="0"/>
              <a:t>- And it causes us to forget the goodness of God, and the sovereign hand of God which has been at work every step of the way</a:t>
            </a:r>
            <a:br>
              <a:rPr lang="en-US" dirty="0"/>
            </a:br>
            <a:r>
              <a:rPr lang="en-US" dirty="0">
                <a:highlight>
                  <a:srgbClr val="8AF8FF"/>
                </a:highlight>
              </a:rPr>
              <a:t>- God’s judgement against grumblers is righteous. </a:t>
            </a:r>
            <a:br>
              <a:rPr lang="en-US" dirty="0"/>
            </a:br>
            <a:r>
              <a:rPr lang="en-US" dirty="0"/>
              <a:t>- Because in grumbling Israel forgot that God had delivered them out of slavery in Egypt and brought justice to the people of God in bringing forth the 10 plagues on Egypt</a:t>
            </a:r>
            <a:br>
              <a:rPr lang="en-US" dirty="0"/>
            </a:br>
            <a:r>
              <a:rPr lang="en-US" dirty="0"/>
              <a:t>– They had forgotten that while they wandered in the wilderness for 40 years, every day they woke up, God provided bread from heaven. </a:t>
            </a:r>
            <a:br>
              <a:rPr lang="en-US" dirty="0"/>
            </a:br>
            <a:r>
              <a:rPr lang="en-US" dirty="0">
                <a:highlight>
                  <a:srgbClr val="8AF8FF"/>
                </a:highlight>
              </a:rPr>
              <a:t>- Every step of the journey God made sure their clothes didn’t wear out, and the heels of their sandals didn’t wear down</a:t>
            </a:r>
            <a:br>
              <a:rPr lang="en-US" dirty="0"/>
            </a:br>
            <a:r>
              <a:rPr lang="en-US" dirty="0"/>
              <a:t>- Every time they went to battle, God fought their battles and brought victory</a:t>
            </a:r>
            <a:br>
              <a:rPr lang="en-US" dirty="0"/>
            </a:br>
            <a:r>
              <a:rPr lang="en-US" dirty="0"/>
              <a:t>- And the second it got hard they grumbled, completely forgetting the fact that every step of the way, God had been providing</a:t>
            </a:r>
            <a:br>
              <a:rPr lang="en-US" dirty="0"/>
            </a:br>
            <a:r>
              <a:rPr lang="en-US" dirty="0">
                <a:highlight>
                  <a:srgbClr val="8AF8FF"/>
                </a:highlight>
              </a:rPr>
              <a:t>– And yet we do the exact same thing every time we grumble. When we grumble against a fellow Christian, we forget that we are all sinners saved by grace and it is by grace alone that we will go to eternal glory</a:t>
            </a:r>
            <a:br>
              <a:rPr lang="en-US" dirty="0"/>
            </a:br>
            <a:r>
              <a:rPr lang="en-US" dirty="0"/>
              <a:t>- And so James is saying, “I know times are tough, but the Lord is just, be patient, look unto the coming of the Lord, and do not grumble, stay firm</a:t>
            </a:r>
            <a:br>
              <a:rPr lang="en-US" dirty="0"/>
            </a:br>
            <a:r>
              <a:rPr lang="en-US" dirty="0"/>
              <a:t>- Continue to remind yourself of the gospel and how it is that you have been saved, and it is in doing this that you will find yourself being patient towards others”</a:t>
            </a:r>
          </a:p>
        </p:txBody>
      </p:sp>
      <p:sp>
        <p:nvSpPr>
          <p:cNvPr id="4" name="Slide Number Placeholder 3"/>
          <p:cNvSpPr>
            <a:spLocks noGrp="1"/>
          </p:cNvSpPr>
          <p:nvPr>
            <p:ph type="sldNum" sz="quarter" idx="5"/>
          </p:nvPr>
        </p:nvSpPr>
        <p:spPr/>
        <p:txBody>
          <a:bodyPr/>
          <a:lstStyle/>
          <a:p>
            <a:fld id="{BFBE94EC-A44F-3D41-B23F-4FDA56EB5D46}" type="slidenum">
              <a:rPr lang="en-US" smtClean="0"/>
              <a:t>5</a:t>
            </a:fld>
            <a:endParaRPr lang="en-US" dirty="0"/>
          </a:p>
        </p:txBody>
      </p:sp>
    </p:spTree>
    <p:extLst>
      <p:ext uri="{BB962C8B-B14F-4D97-AF65-F5344CB8AC3E}">
        <p14:creationId xmlns:p14="http://schemas.microsoft.com/office/powerpoint/2010/main" val="60825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0213"/>
            <a:ext cx="5486400" cy="3086100"/>
          </a:xfrm>
        </p:spPr>
      </p:sp>
      <p:sp>
        <p:nvSpPr>
          <p:cNvPr id="3" name="Notes Placeholder 2"/>
          <p:cNvSpPr>
            <a:spLocks noGrp="1"/>
          </p:cNvSpPr>
          <p:nvPr>
            <p:ph type="body" idx="1"/>
          </p:nvPr>
        </p:nvSpPr>
        <p:spPr>
          <a:xfrm>
            <a:off x="201479" y="3703125"/>
            <a:ext cx="6431796" cy="4185511"/>
          </a:xfrm>
        </p:spPr>
        <p:txBody>
          <a:bodyPr/>
          <a:lstStyle/>
          <a:p>
            <a:pPr marL="171450" indent="-171450">
              <a:buFont typeface="Arial" panose="020B0604020202020204" pitchFamily="34" charset="0"/>
              <a:buChar char="•"/>
            </a:pPr>
            <a:r>
              <a:rPr lang="en-US" dirty="0">
                <a:highlight>
                  <a:srgbClr val="FFFF00"/>
                </a:highlight>
              </a:rPr>
              <a:t>“The Judge is standing at the door” (James 5:9b)</a:t>
            </a:r>
            <a:br>
              <a:rPr lang="en-US" dirty="0"/>
            </a:br>
            <a:r>
              <a:rPr lang="en-US" dirty="0"/>
              <a:t>- The fact that, Jesus, the Judge, is standing at door, implies suddenness in judgement</a:t>
            </a:r>
            <a:br>
              <a:rPr lang="en-US" dirty="0"/>
            </a:br>
            <a:r>
              <a:rPr lang="en-US" dirty="0"/>
              <a:t>- Again, like in verse 8, James is telling us that Jesus return is imminent</a:t>
            </a:r>
            <a:br>
              <a:rPr lang="en-US" dirty="0"/>
            </a:br>
            <a:r>
              <a:rPr lang="en-US" dirty="0">
                <a:highlight>
                  <a:srgbClr val="8AF8FF"/>
                </a:highlight>
              </a:rPr>
              <a:t>– And the nearness of Jesus return should awe us into doing the work of the Lord</a:t>
            </a:r>
            <a:br>
              <a:rPr lang="en-US" dirty="0"/>
            </a:br>
            <a:r>
              <a:rPr lang="en-US" b="1" dirty="0">
                <a:highlight>
                  <a:srgbClr val="02FF8C"/>
                </a:highlight>
              </a:rPr>
              <a:t>- Matthew 24:33, “Therefore you also must be ready, for the Son of Man is coming at an hour you do not expect”</a:t>
            </a:r>
          </a:p>
          <a:p>
            <a:pPr marL="171450" indent="-171450">
              <a:buFont typeface="Arial" panose="020B0604020202020204" pitchFamily="34" charset="0"/>
              <a:buChar char="•"/>
            </a:pPr>
            <a:r>
              <a:rPr lang="en-US" dirty="0">
                <a:highlight>
                  <a:srgbClr val="FFFF00"/>
                </a:highlight>
              </a:rPr>
              <a:t>James is </a:t>
            </a:r>
            <a:r>
              <a:rPr lang="en-US" dirty="0" err="1">
                <a:highlight>
                  <a:srgbClr val="FFFF00"/>
                </a:highlight>
              </a:rPr>
              <a:t>emphasising</a:t>
            </a:r>
            <a:r>
              <a:rPr lang="en-US" dirty="0">
                <a:highlight>
                  <a:srgbClr val="FFFF00"/>
                </a:highlight>
              </a:rPr>
              <a:t>, that to be patient, to persevere, is going to require constant fixation on Jesus coming again</a:t>
            </a:r>
            <a:br>
              <a:rPr lang="en-US" dirty="0"/>
            </a:br>
            <a:r>
              <a:rPr lang="en-US" dirty="0"/>
              <a:t>- In 3 verses, 3x James has commanded patience and 3x James has </a:t>
            </a:r>
            <a:r>
              <a:rPr lang="en-US" dirty="0" err="1"/>
              <a:t>emphasised</a:t>
            </a:r>
            <a:r>
              <a:rPr lang="en-US" dirty="0"/>
              <a:t> the fact that Jesus return is imminent</a:t>
            </a:r>
            <a:br>
              <a:rPr lang="en-US" dirty="0"/>
            </a:br>
            <a:r>
              <a:rPr lang="en-US" dirty="0"/>
              <a:t>- Saint, be patient for Christ is coming, he is going to reward you, bless you, and take you to heaven</a:t>
            </a:r>
            <a:br>
              <a:rPr lang="en-US" dirty="0"/>
            </a:br>
            <a:r>
              <a:rPr lang="en-US" dirty="0">
                <a:highlight>
                  <a:srgbClr val="8AF8FF"/>
                </a:highlight>
              </a:rPr>
              <a:t>- And you’re going to be patient because you don’t want to sin. We will sin, but we don’t want to, because the Holy Spirit now dwells in us</a:t>
            </a:r>
            <a:br>
              <a:rPr lang="en-US" dirty="0"/>
            </a:br>
            <a:r>
              <a:rPr lang="en-US" dirty="0"/>
              <a:t>- We positively look to the coming of Christ and negatively look at the judgement. </a:t>
            </a:r>
            <a:br>
              <a:rPr lang="en-US" dirty="0"/>
            </a:br>
            <a:r>
              <a:rPr lang="en-US" dirty="0"/>
              <a:t>- Our hope, and the love of Christ motivate us to be patient, </a:t>
            </a:r>
            <a:br>
              <a:rPr lang="en-US" dirty="0"/>
            </a:br>
            <a:r>
              <a:rPr lang="en-US" dirty="0">
                <a:highlight>
                  <a:srgbClr val="8AF8FF"/>
                </a:highlight>
              </a:rPr>
              <a:t>- But there is also an element of fear which comes into play</a:t>
            </a:r>
            <a:br>
              <a:rPr lang="en-US" dirty="0"/>
            </a:br>
            <a:r>
              <a:rPr lang="en-US" dirty="0"/>
              <a:t>- It is a fear of God’s judgement, of disappointing our heavenly Father, because we want to do that which pleases Him</a:t>
            </a:r>
            <a:br>
              <a:rPr lang="en-US" dirty="0"/>
            </a:br>
            <a:r>
              <a:rPr lang="en-US" dirty="0"/>
              <a:t>- Brothers and sisters in Christ, look up, look to the Lord, for your eternal security lie not in the things of this earth, but in Christ</a:t>
            </a:r>
          </a:p>
        </p:txBody>
      </p:sp>
      <p:sp>
        <p:nvSpPr>
          <p:cNvPr id="4" name="Slide Number Placeholder 3"/>
          <p:cNvSpPr>
            <a:spLocks noGrp="1"/>
          </p:cNvSpPr>
          <p:nvPr>
            <p:ph type="sldNum" sz="quarter" idx="5"/>
          </p:nvPr>
        </p:nvSpPr>
        <p:spPr/>
        <p:txBody>
          <a:bodyPr/>
          <a:lstStyle/>
          <a:p>
            <a:fld id="{BFBE94EC-A44F-3D41-B23F-4FDA56EB5D46}" type="slidenum">
              <a:rPr lang="en-US" smtClean="0"/>
              <a:t>6</a:t>
            </a:fld>
            <a:endParaRPr lang="en-US"/>
          </a:p>
        </p:txBody>
      </p:sp>
    </p:spTree>
    <p:extLst>
      <p:ext uri="{BB962C8B-B14F-4D97-AF65-F5344CB8AC3E}">
        <p14:creationId xmlns:p14="http://schemas.microsoft.com/office/powerpoint/2010/main" val="3406055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3588" y="306388"/>
            <a:ext cx="2789237" cy="1570037"/>
          </a:xfrm>
        </p:spPr>
      </p:sp>
      <p:sp>
        <p:nvSpPr>
          <p:cNvPr id="3" name="Notes Placeholder 2"/>
          <p:cNvSpPr>
            <a:spLocks noGrp="1"/>
          </p:cNvSpPr>
          <p:nvPr>
            <p:ph type="body" idx="1"/>
          </p:nvPr>
        </p:nvSpPr>
        <p:spPr>
          <a:xfrm>
            <a:off x="186726" y="1998311"/>
            <a:ext cx="6482959" cy="6839301"/>
          </a:xfrm>
        </p:spPr>
        <p:txBody>
          <a:bodyPr/>
          <a:lstStyle/>
          <a:p>
            <a:pPr marL="171450" indent="-171450">
              <a:buFont typeface="Arial" panose="020B0604020202020204" pitchFamily="34" charset="0"/>
              <a:buChar char="•"/>
            </a:pPr>
            <a:r>
              <a:rPr lang="en-US" dirty="0">
                <a:highlight>
                  <a:srgbClr val="FFFF00"/>
                </a:highlight>
              </a:rPr>
              <a:t>“As an example of suffering and patience, brothers, take the prophets” (James 5:10a)</a:t>
            </a:r>
            <a:br>
              <a:rPr lang="en-US" dirty="0">
                <a:highlight>
                  <a:srgbClr val="FFFF00"/>
                </a:highlight>
              </a:rPr>
            </a:br>
            <a:r>
              <a:rPr lang="en-US" dirty="0"/>
              <a:t>- Verses 7-9, in order to endure and be patient, James urges us to look to the Lord</a:t>
            </a:r>
            <a:br>
              <a:rPr lang="en-US" dirty="0"/>
            </a:br>
            <a:r>
              <a:rPr lang="en-US" dirty="0"/>
              <a:t>- And then in the last 2 verses, James now says, you can also look to the godly examples that have gone before you</a:t>
            </a:r>
            <a:br>
              <a:rPr lang="en-US" dirty="0"/>
            </a:br>
            <a:r>
              <a:rPr lang="en-US" dirty="0">
                <a:highlight>
                  <a:srgbClr val="8AF8FF"/>
                </a:highlight>
              </a:rPr>
              <a:t>- And specifically he refers to the Old Testament prophets</a:t>
            </a:r>
            <a:br>
              <a:rPr lang="en-US" dirty="0"/>
            </a:br>
            <a:r>
              <a:rPr lang="en-US" dirty="0"/>
              <a:t>- We all need godly examples in our lives, so that when times get hard, when we are waiting and being patient we can look around and remember we are not alone</a:t>
            </a:r>
            <a:br>
              <a:rPr lang="en-US" dirty="0"/>
            </a:br>
            <a:r>
              <a:rPr lang="en-US" dirty="0"/>
              <a:t>- That many have gone before you who have suffered for the sake of the gospel, and who have had to be patient</a:t>
            </a:r>
            <a:br>
              <a:rPr lang="en-US" dirty="0"/>
            </a:br>
            <a:r>
              <a:rPr lang="en-US" dirty="0">
                <a:highlight>
                  <a:srgbClr val="8AF8FF"/>
                </a:highlight>
              </a:rPr>
              <a:t>– This can give us great courage to press on in the faith </a:t>
            </a:r>
          </a:p>
          <a:p>
            <a:pPr marL="171450" indent="-171450">
              <a:buFont typeface="Arial" panose="020B0604020202020204" pitchFamily="34" charset="0"/>
              <a:buChar char="•"/>
            </a:pPr>
            <a:r>
              <a:rPr lang="en-US" dirty="0">
                <a:highlight>
                  <a:srgbClr val="FFFF00"/>
                </a:highlight>
              </a:rPr>
              <a:t>“Who spoke the name of the Lord” (James 5:10b)</a:t>
            </a:r>
            <a:br>
              <a:rPr lang="en-US" dirty="0"/>
            </a:br>
            <a:r>
              <a:rPr lang="en-US" dirty="0"/>
              <a:t>- So as we said, James is referring to the Old Testament prophets, who his Jewish audience would have been very familiar with </a:t>
            </a:r>
            <a:br>
              <a:rPr lang="en-US" dirty="0"/>
            </a:br>
            <a:r>
              <a:rPr lang="en-US" dirty="0"/>
              <a:t>- We are talking about Isaiah, Jeremiah, Ezekiel, Daniel, Hosea, Elijah </a:t>
            </a:r>
            <a:br>
              <a:rPr lang="en-US" dirty="0"/>
            </a:br>
            <a:r>
              <a:rPr lang="en-US" dirty="0">
                <a:highlight>
                  <a:srgbClr val="8AF8FF"/>
                </a:highlight>
              </a:rPr>
              <a:t>- These were all people who would day in and day out go to the nation of Israel and boldly declare the word of the Lord, </a:t>
            </a:r>
            <a:br>
              <a:rPr lang="en-US" dirty="0">
                <a:highlight>
                  <a:srgbClr val="8AF8FF"/>
                </a:highlight>
              </a:rPr>
            </a:br>
            <a:r>
              <a:rPr lang="en-US" dirty="0">
                <a:highlight>
                  <a:srgbClr val="8AF8FF"/>
                </a:highlight>
              </a:rPr>
              <a:t>- I mean they are literally speaking the words of the Bible that we have today</a:t>
            </a:r>
            <a:br>
              <a:rPr lang="en-US" dirty="0"/>
            </a:br>
            <a:r>
              <a:rPr lang="en-US" dirty="0"/>
              <a:t>- They were the mouthpiece of God</a:t>
            </a:r>
            <a:br>
              <a:rPr lang="en-US" dirty="0"/>
            </a:br>
            <a:r>
              <a:rPr lang="en-US" dirty="0"/>
              <a:t>- They should have been celebrated, praised, and </a:t>
            </a:r>
            <a:r>
              <a:rPr lang="en-US" dirty="0" err="1"/>
              <a:t>honoured</a:t>
            </a:r>
            <a:r>
              <a:rPr lang="en-US" dirty="0"/>
              <a:t>. </a:t>
            </a:r>
            <a:br>
              <a:rPr lang="en-US" dirty="0"/>
            </a:br>
            <a:r>
              <a:rPr lang="en-US" dirty="0">
                <a:highlight>
                  <a:srgbClr val="8AF8FF"/>
                </a:highlight>
              </a:rPr>
              <a:t>- But we know that if there are 2 things that the prophets had in common, it was that they spoke in the name of the Lord, and they suffered greatly for doing so</a:t>
            </a:r>
            <a:br>
              <a:rPr lang="en-US" dirty="0"/>
            </a:br>
            <a:r>
              <a:rPr lang="en-US" dirty="0"/>
              <a:t>- God sent prophets to call His people to repentance, that they might come back to Him, and instead of heeding the word of God, and turning from their sins</a:t>
            </a:r>
            <a:br>
              <a:rPr lang="en-US" dirty="0"/>
            </a:br>
            <a:r>
              <a:rPr lang="en-US" dirty="0"/>
              <a:t>- They persecuted them, rebuked and mocked them, stoned them, and killed them</a:t>
            </a:r>
            <a:br>
              <a:rPr lang="en-US" dirty="0"/>
            </a:br>
            <a:r>
              <a:rPr lang="en-US" dirty="0">
                <a:highlight>
                  <a:srgbClr val="8AF8FF"/>
                </a:highlight>
              </a:rPr>
              <a:t>- Being a child of God, faithfulness and obedience to the Scriptures, does not guarantee an easy life or </a:t>
            </a:r>
            <a:r>
              <a:rPr lang="en-US" dirty="0" err="1">
                <a:highlight>
                  <a:srgbClr val="8AF8FF"/>
                </a:highlight>
              </a:rPr>
              <a:t>favour</a:t>
            </a:r>
            <a:r>
              <a:rPr lang="en-US" dirty="0">
                <a:highlight>
                  <a:srgbClr val="8AF8FF"/>
                </a:highlight>
              </a:rPr>
              <a:t> with the world</a:t>
            </a:r>
            <a:br>
              <a:rPr lang="en-US" dirty="0"/>
            </a:br>
            <a:r>
              <a:rPr lang="en-US" dirty="0"/>
              <a:t>- Christian, we have the guarantee of suffering, for though the gospel we preach is one of good news, and it is the only gospel by which one may be saved</a:t>
            </a:r>
            <a:br>
              <a:rPr lang="en-US" dirty="0"/>
            </a:br>
            <a:r>
              <a:rPr lang="en-US" dirty="0"/>
              <a:t>- It is a gospel that offends, and we go out as sheep amongst wolves</a:t>
            </a:r>
            <a:br>
              <a:rPr lang="en-US" dirty="0"/>
            </a:br>
            <a:r>
              <a:rPr lang="en-US" dirty="0">
                <a:highlight>
                  <a:srgbClr val="8AF8FF"/>
                </a:highlight>
              </a:rPr>
              <a:t>- These prophets were told by God Himself that the people would not listen</a:t>
            </a:r>
            <a:br>
              <a:rPr lang="en-US" dirty="0"/>
            </a:br>
            <a:r>
              <a:rPr lang="en-US" dirty="0"/>
              <a:t>- But the prophets continued to do the will of the Lord even though they suffered</a:t>
            </a:r>
            <a:br>
              <a:rPr lang="en-US" dirty="0"/>
            </a:br>
            <a:r>
              <a:rPr lang="en-US" dirty="0"/>
              <a:t>- They persevered, knowing that one day, their suffering will cease, and they would gaze forever into the glory of God, and would be welcomed home into the arms of their heavenly Father</a:t>
            </a:r>
            <a:br>
              <a:rPr lang="en-US" dirty="0"/>
            </a:br>
            <a:r>
              <a:rPr lang="en-US" dirty="0">
                <a:highlight>
                  <a:srgbClr val="8AF8FF"/>
                </a:highlight>
              </a:rPr>
              <a:t>- Don’t let anything that Satan or this world throws at you, stop you from doing the will of God.</a:t>
            </a:r>
            <a:br>
              <a:rPr lang="en-US" dirty="0"/>
            </a:br>
            <a:r>
              <a:rPr lang="en-US" dirty="0"/>
              <a:t>- Because the darkness, and suffering and sickness, and sin that wreaks havoc on this world will one day cease</a:t>
            </a:r>
            <a:br>
              <a:rPr lang="en-US" dirty="0"/>
            </a:br>
            <a:r>
              <a:rPr lang="en-US" dirty="0"/>
              <a:t>- But being in glory with Jesus Christ, our Lord and </a:t>
            </a:r>
            <a:r>
              <a:rPr lang="en-US" dirty="0" err="1"/>
              <a:t>Saviour</a:t>
            </a:r>
            <a:r>
              <a:rPr lang="en-US" dirty="0"/>
              <a:t>, will go on for eternity.</a:t>
            </a:r>
          </a:p>
          <a:p>
            <a:pPr marL="171450" indent="-171450">
              <a:buFont typeface="Arial" panose="020B0604020202020204" pitchFamily="34" charset="0"/>
              <a:buChar char="•"/>
            </a:pPr>
            <a:r>
              <a:rPr lang="en-US" dirty="0">
                <a:highlight>
                  <a:srgbClr val="FFFF00"/>
                </a:highlight>
              </a:rPr>
              <a:t>“Behold, we consider those blessed who remained steadfast” (James 5:11a)</a:t>
            </a:r>
            <a:br>
              <a:rPr lang="en-US" dirty="0">
                <a:highlight>
                  <a:srgbClr val="FFFF00"/>
                </a:highlight>
              </a:rPr>
            </a:br>
            <a:r>
              <a:rPr lang="en-US" dirty="0"/>
              <a:t>- This is very reminiscent of Jesus in the sermon on the mount where he said, </a:t>
            </a:r>
            <a:r>
              <a:rPr lang="en-US" b="1" dirty="0">
                <a:highlight>
                  <a:srgbClr val="02FF8C"/>
                </a:highlight>
              </a:rPr>
              <a:t>“Blessed are you when others revile you and persecute you and utter all kinds of evil against you, falsely on my account.”(Matt 5:11)</a:t>
            </a:r>
            <a:br>
              <a:rPr lang="en-US" dirty="0"/>
            </a:br>
            <a:r>
              <a:rPr lang="en-US" dirty="0"/>
              <a:t>-It takes a Christo-centric view, to view those who suffer and remain steadfast as blessed</a:t>
            </a:r>
            <a:br>
              <a:rPr lang="en-US" dirty="0"/>
            </a:br>
            <a:r>
              <a:rPr lang="en-US" dirty="0"/>
              <a:t>- This says to the Christian, you’re not only blessed when the sun is shining, the beach is good, and everything is going well in life all due to blessings of God</a:t>
            </a:r>
            <a:br>
              <a:rPr lang="en-US" dirty="0"/>
            </a:br>
            <a:r>
              <a:rPr lang="en-US" dirty="0">
                <a:highlight>
                  <a:srgbClr val="8AF8FF"/>
                </a:highlight>
              </a:rPr>
              <a:t>- But even in the midst of your darkest times, your greatest trials and temptations, as you hang in there with God, you are blessed</a:t>
            </a:r>
            <a:br>
              <a:rPr lang="en-US" dirty="0"/>
            </a:br>
            <a:r>
              <a:rPr lang="en-US" dirty="0"/>
              <a:t>- Christian you are blessed regardless of what happens in your life because in God you find and have all that you need. </a:t>
            </a:r>
            <a:br>
              <a:rPr lang="en-US" dirty="0"/>
            </a:br>
            <a:r>
              <a:rPr lang="en-US" dirty="0"/>
              <a:t>- Though you are weak He is strong, and may He keep reminding us of our weakness, so that we may never forget that His grace is sufficient and apart from Him we have nothing</a:t>
            </a:r>
            <a:br>
              <a:rPr lang="en-US" dirty="0"/>
            </a:br>
            <a:r>
              <a:rPr lang="en-US" dirty="0">
                <a:highlight>
                  <a:srgbClr val="8AF8FF"/>
                </a:highlight>
              </a:rPr>
              <a:t>- And it is in Christ and Christ alone that I find all my hope, and joy, and not in the things of this life</a:t>
            </a:r>
          </a:p>
        </p:txBody>
      </p:sp>
      <p:sp>
        <p:nvSpPr>
          <p:cNvPr id="4" name="Slide Number Placeholder 3"/>
          <p:cNvSpPr>
            <a:spLocks noGrp="1"/>
          </p:cNvSpPr>
          <p:nvPr>
            <p:ph type="sldNum" sz="quarter" idx="5"/>
          </p:nvPr>
        </p:nvSpPr>
        <p:spPr/>
        <p:txBody>
          <a:bodyPr/>
          <a:lstStyle/>
          <a:p>
            <a:fld id="{BFBE94EC-A44F-3D41-B23F-4FDA56EB5D46}" type="slidenum">
              <a:rPr lang="en-US" smtClean="0"/>
              <a:t>7</a:t>
            </a:fld>
            <a:endParaRPr lang="en-US" dirty="0"/>
          </a:p>
        </p:txBody>
      </p:sp>
    </p:spTree>
    <p:extLst>
      <p:ext uri="{BB962C8B-B14F-4D97-AF65-F5344CB8AC3E}">
        <p14:creationId xmlns:p14="http://schemas.microsoft.com/office/powerpoint/2010/main" val="216060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9313" y="322263"/>
            <a:ext cx="2619375" cy="1474787"/>
          </a:xfrm>
        </p:spPr>
      </p:sp>
      <p:sp>
        <p:nvSpPr>
          <p:cNvPr id="3" name="Notes Placeholder 2"/>
          <p:cNvSpPr>
            <a:spLocks noGrp="1"/>
          </p:cNvSpPr>
          <p:nvPr>
            <p:ph type="body" idx="1"/>
          </p:nvPr>
        </p:nvSpPr>
        <p:spPr>
          <a:xfrm>
            <a:off x="166606" y="1951815"/>
            <a:ext cx="6524787" cy="5998815"/>
          </a:xfrm>
        </p:spPr>
        <p:txBody>
          <a:bodyPr/>
          <a:lstStyle/>
          <a:p>
            <a:pPr marL="171450" indent="-171450">
              <a:buFont typeface="Arial" panose="020B0604020202020204" pitchFamily="34" charset="0"/>
              <a:buChar char="•"/>
            </a:pPr>
            <a:r>
              <a:rPr lang="en-US" dirty="0">
                <a:highlight>
                  <a:srgbClr val="FFFF00"/>
                </a:highlight>
              </a:rPr>
              <a:t>“You have heard of the steadfastness of Job” (James 5:11b)</a:t>
            </a:r>
            <a:br>
              <a:rPr lang="en-US" dirty="0"/>
            </a:br>
            <a:r>
              <a:rPr lang="en-US" dirty="0"/>
              <a:t>- James is saying that Job is famous for misery and for steadfastness, for perseverance, for patience</a:t>
            </a:r>
            <a:br>
              <a:rPr lang="en-US" dirty="0"/>
            </a:br>
            <a:r>
              <a:rPr lang="en-US" dirty="0"/>
              <a:t>- Throughout his life we see that he had times of weakness where he questioned and failed in some areas</a:t>
            </a:r>
            <a:br>
              <a:rPr lang="en-US" dirty="0"/>
            </a:br>
            <a:r>
              <a:rPr lang="en-US" dirty="0">
                <a:highlight>
                  <a:srgbClr val="8AF8FF"/>
                </a:highlight>
              </a:rPr>
              <a:t>- But generally it is a story of humility and seeing that God is sovereign over every aspect of our lives</a:t>
            </a:r>
            <a:br>
              <a:rPr lang="en-US" dirty="0"/>
            </a:br>
            <a:r>
              <a:rPr lang="en-US" dirty="0"/>
              <a:t>- Steadfastness or perseverance is being under a heavy burden, but not giving up regardless</a:t>
            </a:r>
            <a:br>
              <a:rPr lang="en-US" dirty="0"/>
            </a:br>
            <a:r>
              <a:rPr lang="en-US" dirty="0"/>
              <a:t>- </a:t>
            </a:r>
            <a:r>
              <a:rPr lang="en-US" b="1" dirty="0">
                <a:highlight>
                  <a:srgbClr val="02FF8C"/>
                </a:highlight>
              </a:rPr>
              <a:t>Job 13:15 says this, “Though he slay me, I will hope in him”. </a:t>
            </a:r>
            <a:br>
              <a:rPr lang="en-US" dirty="0"/>
            </a:br>
            <a:r>
              <a:rPr lang="en-US" dirty="0"/>
              <a:t>- Though God may allow me, and choose a course for me that allows great suffering.</a:t>
            </a:r>
            <a:br>
              <a:rPr lang="en-US" dirty="0"/>
            </a:br>
            <a:r>
              <a:rPr lang="en-US" dirty="0"/>
              <a:t>- Job is saying, even if God kills me, still you can’t stop me from trusting him, for such was the steadfastness of Job</a:t>
            </a:r>
            <a:br>
              <a:rPr lang="en-US" dirty="0"/>
            </a:br>
            <a:r>
              <a:rPr lang="en-US" dirty="0">
                <a:highlight>
                  <a:srgbClr val="8AF8FF"/>
                </a:highlight>
              </a:rPr>
              <a:t>- Though Job was faithful to God, James brings up the story of Job that we might see that it was God  who was faithful to Job no matter what</a:t>
            </a:r>
          </a:p>
          <a:p>
            <a:pPr marL="171450" indent="-171450">
              <a:buFont typeface="Arial" panose="020B0604020202020204" pitchFamily="34" charset="0"/>
              <a:buChar char="•"/>
            </a:pPr>
            <a:r>
              <a:rPr lang="en-US" dirty="0">
                <a:highlight>
                  <a:srgbClr val="FFFF00"/>
                </a:highlight>
              </a:rPr>
              <a:t>“And you have seen the purpose of the Lord” (James 5:11c)</a:t>
            </a:r>
            <a:br>
              <a:rPr lang="en-US" dirty="0"/>
            </a:br>
            <a:r>
              <a:rPr lang="en-US" dirty="0"/>
              <a:t>- The story of Job is not a story about Job but a story about the purposes of God</a:t>
            </a:r>
            <a:br>
              <a:rPr lang="en-US" dirty="0"/>
            </a:br>
            <a:r>
              <a:rPr lang="en-US" dirty="0"/>
              <a:t>- Here’s what I want you all to think about. </a:t>
            </a:r>
            <a:br>
              <a:rPr lang="en-US" dirty="0"/>
            </a:br>
            <a:r>
              <a:rPr lang="en-US" dirty="0">
                <a:highlight>
                  <a:srgbClr val="8AF8FF"/>
                </a:highlight>
              </a:rPr>
              <a:t>- I don’t know what each and every one of you is going through right now, but hang in there, be patient, persevere, because there is purpose in your pain and suffering</a:t>
            </a:r>
            <a:br>
              <a:rPr lang="en-US" dirty="0"/>
            </a:br>
            <a:r>
              <a:rPr lang="en-US" dirty="0"/>
              <a:t>- God’s purpose with Job was to test his faith and strengthen his faith to see God more clearly</a:t>
            </a:r>
            <a:br>
              <a:rPr lang="en-US" dirty="0"/>
            </a:br>
            <a:r>
              <a:rPr lang="en-US" dirty="0"/>
              <a:t>- James has been urging his audience all along, look to the coming of the Lord, look to Jesus, his coming is at hand, look up Christian</a:t>
            </a:r>
            <a:br>
              <a:rPr lang="en-US" dirty="0"/>
            </a:br>
            <a:r>
              <a:rPr lang="en-US" dirty="0">
                <a:highlight>
                  <a:srgbClr val="8AF8FF"/>
                </a:highlight>
              </a:rPr>
              <a:t>- Why? Because if you look down right now, and look around in the thick of it, it will seem as though Satan has won. </a:t>
            </a:r>
            <a:br>
              <a:rPr lang="en-US" dirty="0"/>
            </a:br>
            <a:r>
              <a:rPr lang="en-US" dirty="0"/>
              <a:t>- But if you look to the end, you will see that God will work it all together for the good of those who love Him</a:t>
            </a:r>
            <a:br>
              <a:rPr lang="en-US" dirty="0"/>
            </a:br>
            <a:r>
              <a:rPr lang="en-US" dirty="0"/>
              <a:t>- </a:t>
            </a:r>
            <a:r>
              <a:rPr lang="en-US" b="1" dirty="0">
                <a:highlight>
                  <a:srgbClr val="02FF8C"/>
                </a:highlight>
              </a:rPr>
              <a:t>James 1:12 – “Blessed is the man who remains steadfast under trial, for when he has stood the test he will receive the crown of life, which God has promised to those who love Him”</a:t>
            </a:r>
            <a:br>
              <a:rPr lang="en-US" dirty="0"/>
            </a:br>
            <a:r>
              <a:rPr lang="en-US" dirty="0"/>
              <a:t>- God has a purpose, so look up to the coming of the Lord, and know that when he returns he will lay on your head the crown of life</a:t>
            </a:r>
            <a:br>
              <a:rPr lang="en-US" dirty="0"/>
            </a:br>
            <a:r>
              <a:rPr lang="en-US" dirty="0"/>
              <a:t>- Why?</a:t>
            </a:r>
          </a:p>
          <a:p>
            <a:pPr marL="171450" indent="-171450">
              <a:buFont typeface="Arial" panose="020B0604020202020204" pitchFamily="34" charset="0"/>
              <a:buChar char="•"/>
            </a:pPr>
            <a:r>
              <a:rPr lang="en-US" dirty="0">
                <a:highlight>
                  <a:srgbClr val="FFFF00"/>
                </a:highlight>
              </a:rPr>
              <a:t>“How the Lord is compassionate and merciful” (James 5:11d)</a:t>
            </a:r>
            <a:br>
              <a:rPr lang="en-US" dirty="0"/>
            </a:br>
            <a:r>
              <a:rPr lang="en-US" dirty="0"/>
              <a:t>- And in that purpose that God has for you through the pain, never forget that the Lord is compassionate and merciful</a:t>
            </a:r>
            <a:br>
              <a:rPr lang="en-US" dirty="0"/>
            </a:br>
            <a:r>
              <a:rPr lang="en-US" dirty="0"/>
              <a:t>- Those reading James’ letter are just being hammered, they are struggling in their faith, and they are being faced with trial after trial, and persecution from the rich, and </a:t>
            </a:r>
            <a:r>
              <a:rPr lang="en-US" dirty="0" err="1"/>
              <a:t>favouritism</a:t>
            </a:r>
            <a:r>
              <a:rPr lang="en-US" dirty="0"/>
              <a:t> in the church</a:t>
            </a:r>
            <a:br>
              <a:rPr lang="en-US" dirty="0"/>
            </a:br>
            <a:r>
              <a:rPr lang="en-US" dirty="0">
                <a:highlight>
                  <a:srgbClr val="8AF8FF"/>
                </a:highlight>
              </a:rPr>
              <a:t>- They are under a tremendous amount of stress and suffering, and then James just reminds them</a:t>
            </a:r>
            <a:br>
              <a:rPr lang="en-US" dirty="0"/>
            </a:br>
            <a:r>
              <a:rPr lang="en-US" dirty="0"/>
              <a:t>- Remember who it is that you serve, because through it all, you can lean on, and trust in the one who saved you from your sin, and an eternity in hell</a:t>
            </a:r>
            <a:br>
              <a:rPr lang="en-US" dirty="0"/>
            </a:br>
            <a:r>
              <a:rPr lang="en-US" dirty="0"/>
              <a:t>- The Lord is compassionate and merciful.</a:t>
            </a:r>
            <a:br>
              <a:rPr lang="en-US" dirty="0"/>
            </a:br>
            <a:r>
              <a:rPr lang="en-US" dirty="0"/>
              <a:t>- </a:t>
            </a:r>
            <a:r>
              <a:rPr lang="en-US" b="1" dirty="0">
                <a:highlight>
                  <a:srgbClr val="02FF8C"/>
                </a:highlight>
              </a:rPr>
              <a:t>“But this I call to mind, and therefore I have hope: The steadfast love of the Lord never ceases; his mercies never come to an end; they are new every morning; great is your faithfulness.” (Lam 3:21-23)</a:t>
            </a:r>
            <a:br>
              <a:rPr lang="en-US" dirty="0"/>
            </a:br>
            <a:r>
              <a:rPr lang="en-US" dirty="0"/>
              <a:t>- His mercies are new every morning, He has a purpose in your pain, we serve a good God who is sovereign, so take hope saint. Persevere. Remain steadfast.</a:t>
            </a:r>
          </a:p>
        </p:txBody>
      </p:sp>
      <p:sp>
        <p:nvSpPr>
          <p:cNvPr id="4" name="Slide Number Placeholder 3"/>
          <p:cNvSpPr>
            <a:spLocks noGrp="1"/>
          </p:cNvSpPr>
          <p:nvPr>
            <p:ph type="sldNum" sz="quarter" idx="5"/>
          </p:nvPr>
        </p:nvSpPr>
        <p:spPr/>
        <p:txBody>
          <a:bodyPr/>
          <a:lstStyle/>
          <a:p>
            <a:fld id="{BFBE94EC-A44F-3D41-B23F-4FDA56EB5D46}" type="slidenum">
              <a:rPr lang="en-US" smtClean="0"/>
              <a:t>8</a:t>
            </a:fld>
            <a:endParaRPr lang="en-US"/>
          </a:p>
        </p:txBody>
      </p:sp>
    </p:spTree>
    <p:extLst>
      <p:ext uri="{BB962C8B-B14F-4D97-AF65-F5344CB8AC3E}">
        <p14:creationId xmlns:p14="http://schemas.microsoft.com/office/powerpoint/2010/main" val="3902124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a:xfrm>
            <a:off x="216977" y="3625634"/>
            <a:ext cx="6462792" cy="4789945"/>
          </a:xfrm>
        </p:spPr>
        <p:txBody>
          <a:bodyPr/>
          <a:lstStyle/>
          <a:p>
            <a:pPr marL="171450" indent="-171450">
              <a:buFont typeface="Arial" panose="020B0604020202020204" pitchFamily="34" charset="0"/>
              <a:buChar char="•"/>
            </a:pPr>
            <a:r>
              <a:rPr lang="en-US" dirty="0">
                <a:highlight>
                  <a:srgbClr val="FFFF00"/>
                </a:highlight>
              </a:rPr>
              <a:t>Look to the coming of the Lord, and know that his return is imminent</a:t>
            </a:r>
            <a:br>
              <a:rPr lang="en-US" dirty="0"/>
            </a:br>
            <a:r>
              <a:rPr lang="en-US" dirty="0"/>
              <a:t>- If we are going to remain patient in this life, even in our times of greatest suffering, we must remember the certain hope we have which rests in Jesus Christ and his imminent return</a:t>
            </a:r>
            <a:br>
              <a:rPr lang="en-US" dirty="0"/>
            </a:br>
            <a:r>
              <a:rPr lang="en-US" dirty="0"/>
              <a:t>- Jesus will return because God is faithful to His Word, and His promises are sure. </a:t>
            </a:r>
          </a:p>
          <a:p>
            <a:pPr marL="171450" indent="-171450">
              <a:buFont typeface="Arial" panose="020B0604020202020204" pitchFamily="34" charset="0"/>
              <a:buChar char="•"/>
            </a:pPr>
            <a:r>
              <a:rPr lang="en-US" dirty="0">
                <a:highlight>
                  <a:srgbClr val="FFFF00"/>
                </a:highlight>
              </a:rPr>
              <a:t>Establish your hearts</a:t>
            </a:r>
            <a:br>
              <a:rPr lang="en-US" dirty="0"/>
            </a:br>
            <a:r>
              <a:rPr lang="en-US" dirty="0"/>
              <a:t>- Be strong, be firm, strengthen your hearts</a:t>
            </a:r>
            <a:br>
              <a:rPr lang="en-US" dirty="0"/>
            </a:br>
            <a:r>
              <a:rPr lang="en-US" dirty="0"/>
              <a:t>- Build upon the firm foundation of the Word of God</a:t>
            </a:r>
            <a:br>
              <a:rPr lang="en-US" dirty="0"/>
            </a:br>
            <a:r>
              <a:rPr lang="en-US" dirty="0">
                <a:highlight>
                  <a:srgbClr val="8AF8FF"/>
                </a:highlight>
              </a:rPr>
              <a:t>- Commit yourself to His Word and be men and women of prayer</a:t>
            </a:r>
            <a:br>
              <a:rPr lang="en-US" dirty="0"/>
            </a:br>
            <a:r>
              <a:rPr lang="en-US" dirty="0"/>
              <a:t>- Establish yourselves in Christ</a:t>
            </a:r>
          </a:p>
          <a:p>
            <a:pPr marL="171450" indent="-171450">
              <a:buFont typeface="Arial" panose="020B0604020202020204" pitchFamily="34" charset="0"/>
              <a:buChar char="•"/>
            </a:pPr>
            <a:r>
              <a:rPr lang="en-US" dirty="0">
                <a:highlight>
                  <a:srgbClr val="FFFF00"/>
                </a:highlight>
              </a:rPr>
              <a:t>Do not grumble</a:t>
            </a:r>
            <a:br>
              <a:rPr lang="en-US" dirty="0"/>
            </a:br>
            <a:r>
              <a:rPr lang="en-US" dirty="0"/>
              <a:t>- People will make you frustrated and your suffering will bring you to wits end</a:t>
            </a:r>
            <a:br>
              <a:rPr lang="en-US" dirty="0"/>
            </a:br>
            <a:r>
              <a:rPr lang="en-US" dirty="0"/>
              <a:t>- Which is why it is imperative that we establish our hearts</a:t>
            </a:r>
            <a:br>
              <a:rPr lang="en-US" dirty="0"/>
            </a:br>
            <a:r>
              <a:rPr lang="en-US" dirty="0">
                <a:highlight>
                  <a:srgbClr val="8AF8FF"/>
                </a:highlight>
              </a:rPr>
              <a:t>- Reminding ourselves that God has been infinitely gracious and patient towards us</a:t>
            </a:r>
            <a:br>
              <a:rPr lang="en-US" dirty="0"/>
            </a:br>
            <a:r>
              <a:rPr lang="en-US" dirty="0"/>
              <a:t>- And it kindles the Lord’s anger and displeases God when we grumble, so stop, repent and cease to grumble</a:t>
            </a:r>
          </a:p>
          <a:p>
            <a:pPr marL="171450" indent="-171450">
              <a:buFont typeface="Arial" panose="020B0604020202020204" pitchFamily="34" charset="0"/>
              <a:buChar char="•"/>
            </a:pPr>
            <a:r>
              <a:rPr lang="en-US" dirty="0">
                <a:highlight>
                  <a:srgbClr val="FFFF00"/>
                </a:highlight>
              </a:rPr>
              <a:t>Look to the example of those who have gone before you</a:t>
            </a:r>
            <a:br>
              <a:rPr lang="en-US" dirty="0"/>
            </a:br>
            <a:r>
              <a:rPr lang="en-US" dirty="0"/>
              <a:t>- Know that many have gone before you and many will come after you who will suffer for the sake of the gospel, and like them we will suffer for proclaiming the gospel </a:t>
            </a:r>
            <a:br>
              <a:rPr lang="en-US" dirty="0"/>
            </a:br>
            <a:r>
              <a:rPr lang="en-US" dirty="0">
                <a:highlight>
                  <a:srgbClr val="8AF8FF"/>
                </a:highlight>
              </a:rPr>
              <a:t>- But know that the Lord has a purpose in it all</a:t>
            </a:r>
            <a:br>
              <a:rPr lang="en-US" dirty="0"/>
            </a:br>
            <a:r>
              <a:rPr lang="en-US" dirty="0"/>
              <a:t>- And for all who have repented and believed in Jesus Christ as Lord and </a:t>
            </a:r>
            <a:r>
              <a:rPr lang="en-US" dirty="0" err="1"/>
              <a:t>Saviour</a:t>
            </a:r>
            <a:br>
              <a:rPr lang="en-US" dirty="0"/>
            </a:br>
            <a:r>
              <a:rPr lang="en-US" dirty="0"/>
              <a:t>- One day, when the Lord calls you home, suffering will be no more, there will be no more tears, no more disease, no more death</a:t>
            </a:r>
            <a:br>
              <a:rPr lang="en-US" dirty="0"/>
            </a:br>
            <a:r>
              <a:rPr lang="en-US" dirty="0">
                <a:highlight>
                  <a:srgbClr val="8AF8FF"/>
                </a:highlight>
              </a:rPr>
              <a:t>- And we will have been set free from the penalty, power, and presence of sin</a:t>
            </a:r>
          </a:p>
          <a:p>
            <a:pPr marL="171450" indent="-171450">
              <a:buFont typeface="Arial" panose="020B0604020202020204" pitchFamily="34" charset="0"/>
              <a:buChar char="•"/>
            </a:pPr>
            <a:r>
              <a:rPr lang="en-US" dirty="0">
                <a:highlight>
                  <a:srgbClr val="FFFF00"/>
                </a:highlight>
              </a:rPr>
              <a:t>Let me close with this:</a:t>
            </a:r>
          </a:p>
        </p:txBody>
      </p:sp>
      <p:sp>
        <p:nvSpPr>
          <p:cNvPr id="4" name="Slide Number Placeholder 3"/>
          <p:cNvSpPr>
            <a:spLocks noGrp="1"/>
          </p:cNvSpPr>
          <p:nvPr>
            <p:ph type="sldNum" sz="quarter" idx="5"/>
          </p:nvPr>
        </p:nvSpPr>
        <p:spPr/>
        <p:txBody>
          <a:bodyPr/>
          <a:lstStyle/>
          <a:p>
            <a:fld id="{BFBE94EC-A44F-3D41-B23F-4FDA56EB5D46}" type="slidenum">
              <a:rPr lang="en-US" smtClean="0"/>
              <a:t>9</a:t>
            </a:fld>
            <a:endParaRPr lang="en-US"/>
          </a:p>
        </p:txBody>
      </p:sp>
    </p:spTree>
    <p:extLst>
      <p:ext uri="{BB962C8B-B14F-4D97-AF65-F5344CB8AC3E}">
        <p14:creationId xmlns:p14="http://schemas.microsoft.com/office/powerpoint/2010/main" val="562998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78FC-2DF4-88F1-27CD-A2A7A31A725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ABF80CF-22D4-9A62-0088-AC3CC9D2F3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07BEF7-A131-B5D2-B5CD-2476B4F9658A}"/>
              </a:ext>
            </a:extLst>
          </p:cNvPr>
          <p:cNvSpPr>
            <a:spLocks noGrp="1"/>
          </p:cNvSpPr>
          <p:nvPr>
            <p:ph type="dt" sz="half" idx="10"/>
          </p:nvPr>
        </p:nvSpPr>
        <p:spPr/>
        <p:txBody>
          <a:bodyPr/>
          <a:lstStyle/>
          <a:p>
            <a:fld id="{6BA18705-D15F-DD48-8D51-2FD854ACFCC0}" type="datetimeFigureOut">
              <a:rPr lang="en-US" smtClean="0"/>
              <a:t>3/2/2025</a:t>
            </a:fld>
            <a:endParaRPr lang="en-US"/>
          </a:p>
        </p:txBody>
      </p:sp>
      <p:sp>
        <p:nvSpPr>
          <p:cNvPr id="5" name="Footer Placeholder 4">
            <a:extLst>
              <a:ext uri="{FF2B5EF4-FFF2-40B4-BE49-F238E27FC236}">
                <a16:creationId xmlns:a16="http://schemas.microsoft.com/office/drawing/2014/main" id="{F64A3810-85F9-FCDB-F2E9-745019A67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C79F9-5D52-CF39-903F-739BAFB2BF14}"/>
              </a:ext>
            </a:extLst>
          </p:cNvPr>
          <p:cNvSpPr>
            <a:spLocks noGrp="1"/>
          </p:cNvSpPr>
          <p:nvPr>
            <p:ph type="sldNum" sz="quarter" idx="12"/>
          </p:nvPr>
        </p:nvSpPr>
        <p:spPr/>
        <p:txBody>
          <a:bodyPr/>
          <a:lstStyle/>
          <a:p>
            <a:fld id="{96A48C8C-8626-A34F-9236-4B344A96A6E8}" type="slidenum">
              <a:rPr lang="en-US" smtClean="0"/>
              <a:t>‹#›</a:t>
            </a:fld>
            <a:endParaRPr lang="en-US"/>
          </a:p>
        </p:txBody>
      </p:sp>
    </p:spTree>
    <p:extLst>
      <p:ext uri="{BB962C8B-B14F-4D97-AF65-F5344CB8AC3E}">
        <p14:creationId xmlns:p14="http://schemas.microsoft.com/office/powerpoint/2010/main" val="2072341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5D136-9746-A925-6822-FCFABAFB6E0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0526DB9-6A29-B360-EAB2-444C286003C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7C99D3-6D36-4F2C-E06F-205E78A8474A}"/>
              </a:ext>
            </a:extLst>
          </p:cNvPr>
          <p:cNvSpPr>
            <a:spLocks noGrp="1"/>
          </p:cNvSpPr>
          <p:nvPr>
            <p:ph type="dt" sz="half" idx="10"/>
          </p:nvPr>
        </p:nvSpPr>
        <p:spPr/>
        <p:txBody>
          <a:bodyPr/>
          <a:lstStyle/>
          <a:p>
            <a:fld id="{6BA18705-D15F-DD48-8D51-2FD854ACFCC0}" type="datetimeFigureOut">
              <a:rPr lang="en-US" smtClean="0"/>
              <a:t>3/2/2025</a:t>
            </a:fld>
            <a:endParaRPr lang="en-US"/>
          </a:p>
        </p:txBody>
      </p:sp>
      <p:sp>
        <p:nvSpPr>
          <p:cNvPr id="5" name="Footer Placeholder 4">
            <a:extLst>
              <a:ext uri="{FF2B5EF4-FFF2-40B4-BE49-F238E27FC236}">
                <a16:creationId xmlns:a16="http://schemas.microsoft.com/office/drawing/2014/main" id="{A3BDF453-2C5A-23F1-E32B-9BB8A2DC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2A74B-231D-77D0-1C6A-C4FAD950F4C7}"/>
              </a:ext>
            </a:extLst>
          </p:cNvPr>
          <p:cNvSpPr>
            <a:spLocks noGrp="1"/>
          </p:cNvSpPr>
          <p:nvPr>
            <p:ph type="sldNum" sz="quarter" idx="12"/>
          </p:nvPr>
        </p:nvSpPr>
        <p:spPr/>
        <p:txBody>
          <a:bodyPr/>
          <a:lstStyle/>
          <a:p>
            <a:fld id="{96A48C8C-8626-A34F-9236-4B344A96A6E8}" type="slidenum">
              <a:rPr lang="en-US" smtClean="0"/>
              <a:t>‹#›</a:t>
            </a:fld>
            <a:endParaRPr lang="en-US"/>
          </a:p>
        </p:txBody>
      </p:sp>
    </p:spTree>
    <p:extLst>
      <p:ext uri="{BB962C8B-B14F-4D97-AF65-F5344CB8AC3E}">
        <p14:creationId xmlns:p14="http://schemas.microsoft.com/office/powerpoint/2010/main" val="95932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01016D-CA8F-CBC3-960C-EDABEE8E11C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62B010A-182E-9ECD-B2FA-999165CCFFF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DC4B2E-68CB-1E1F-51A9-D28F4850131E}"/>
              </a:ext>
            </a:extLst>
          </p:cNvPr>
          <p:cNvSpPr>
            <a:spLocks noGrp="1"/>
          </p:cNvSpPr>
          <p:nvPr>
            <p:ph type="dt" sz="half" idx="10"/>
          </p:nvPr>
        </p:nvSpPr>
        <p:spPr/>
        <p:txBody>
          <a:bodyPr/>
          <a:lstStyle/>
          <a:p>
            <a:fld id="{6BA18705-D15F-DD48-8D51-2FD854ACFCC0}" type="datetimeFigureOut">
              <a:rPr lang="en-US" smtClean="0"/>
              <a:t>3/2/2025</a:t>
            </a:fld>
            <a:endParaRPr lang="en-US"/>
          </a:p>
        </p:txBody>
      </p:sp>
      <p:sp>
        <p:nvSpPr>
          <p:cNvPr id="5" name="Footer Placeholder 4">
            <a:extLst>
              <a:ext uri="{FF2B5EF4-FFF2-40B4-BE49-F238E27FC236}">
                <a16:creationId xmlns:a16="http://schemas.microsoft.com/office/drawing/2014/main" id="{C59003E6-AC14-EC13-9F6C-0D885FF34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F5EC8-1EE5-857B-35C8-1AA8919E98FB}"/>
              </a:ext>
            </a:extLst>
          </p:cNvPr>
          <p:cNvSpPr>
            <a:spLocks noGrp="1"/>
          </p:cNvSpPr>
          <p:nvPr>
            <p:ph type="sldNum" sz="quarter" idx="12"/>
          </p:nvPr>
        </p:nvSpPr>
        <p:spPr/>
        <p:txBody>
          <a:bodyPr/>
          <a:lstStyle/>
          <a:p>
            <a:fld id="{96A48C8C-8626-A34F-9236-4B344A96A6E8}" type="slidenum">
              <a:rPr lang="en-US" smtClean="0"/>
              <a:t>‹#›</a:t>
            </a:fld>
            <a:endParaRPr lang="en-US"/>
          </a:p>
        </p:txBody>
      </p:sp>
    </p:spTree>
    <p:extLst>
      <p:ext uri="{BB962C8B-B14F-4D97-AF65-F5344CB8AC3E}">
        <p14:creationId xmlns:p14="http://schemas.microsoft.com/office/powerpoint/2010/main" val="171868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7657-D964-A322-1A8C-ECEF402FFE4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EB76E12-F545-CE54-8544-75920AE2687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6A8E54-6A49-C444-92FD-CE073266F101}"/>
              </a:ext>
            </a:extLst>
          </p:cNvPr>
          <p:cNvSpPr>
            <a:spLocks noGrp="1"/>
          </p:cNvSpPr>
          <p:nvPr>
            <p:ph type="dt" sz="half" idx="10"/>
          </p:nvPr>
        </p:nvSpPr>
        <p:spPr/>
        <p:txBody>
          <a:bodyPr/>
          <a:lstStyle/>
          <a:p>
            <a:fld id="{6BA18705-D15F-DD48-8D51-2FD854ACFCC0}" type="datetimeFigureOut">
              <a:rPr lang="en-US" smtClean="0"/>
              <a:t>3/2/2025</a:t>
            </a:fld>
            <a:endParaRPr lang="en-US"/>
          </a:p>
        </p:txBody>
      </p:sp>
      <p:sp>
        <p:nvSpPr>
          <p:cNvPr id="5" name="Footer Placeholder 4">
            <a:extLst>
              <a:ext uri="{FF2B5EF4-FFF2-40B4-BE49-F238E27FC236}">
                <a16:creationId xmlns:a16="http://schemas.microsoft.com/office/drawing/2014/main" id="{4AD7638B-0128-91C2-E639-09E7EB311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8B12A-9FDF-65A3-848E-DEEBBD7B5372}"/>
              </a:ext>
            </a:extLst>
          </p:cNvPr>
          <p:cNvSpPr>
            <a:spLocks noGrp="1"/>
          </p:cNvSpPr>
          <p:nvPr>
            <p:ph type="sldNum" sz="quarter" idx="12"/>
          </p:nvPr>
        </p:nvSpPr>
        <p:spPr/>
        <p:txBody>
          <a:bodyPr/>
          <a:lstStyle/>
          <a:p>
            <a:fld id="{96A48C8C-8626-A34F-9236-4B344A96A6E8}" type="slidenum">
              <a:rPr lang="en-US" smtClean="0"/>
              <a:t>‹#›</a:t>
            </a:fld>
            <a:endParaRPr lang="en-US"/>
          </a:p>
        </p:txBody>
      </p:sp>
    </p:spTree>
    <p:extLst>
      <p:ext uri="{BB962C8B-B14F-4D97-AF65-F5344CB8AC3E}">
        <p14:creationId xmlns:p14="http://schemas.microsoft.com/office/powerpoint/2010/main" val="1249255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7500-3239-99E6-69EB-6E7A93675A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12AD8D0-0F7C-3F0A-ADDF-1C566267CA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1A14725-D61F-E675-7399-E86ADB32DF41}"/>
              </a:ext>
            </a:extLst>
          </p:cNvPr>
          <p:cNvSpPr>
            <a:spLocks noGrp="1"/>
          </p:cNvSpPr>
          <p:nvPr>
            <p:ph type="dt" sz="half" idx="10"/>
          </p:nvPr>
        </p:nvSpPr>
        <p:spPr/>
        <p:txBody>
          <a:bodyPr/>
          <a:lstStyle/>
          <a:p>
            <a:fld id="{6BA18705-D15F-DD48-8D51-2FD854ACFCC0}" type="datetimeFigureOut">
              <a:rPr lang="en-US" smtClean="0"/>
              <a:t>3/2/2025</a:t>
            </a:fld>
            <a:endParaRPr lang="en-US"/>
          </a:p>
        </p:txBody>
      </p:sp>
      <p:sp>
        <p:nvSpPr>
          <p:cNvPr id="5" name="Footer Placeholder 4">
            <a:extLst>
              <a:ext uri="{FF2B5EF4-FFF2-40B4-BE49-F238E27FC236}">
                <a16:creationId xmlns:a16="http://schemas.microsoft.com/office/drawing/2014/main" id="{2D5AB2F7-8607-2840-5DD3-360B86757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E7B812-D597-6F4C-64B6-FF79BC95A002}"/>
              </a:ext>
            </a:extLst>
          </p:cNvPr>
          <p:cNvSpPr>
            <a:spLocks noGrp="1"/>
          </p:cNvSpPr>
          <p:nvPr>
            <p:ph type="sldNum" sz="quarter" idx="12"/>
          </p:nvPr>
        </p:nvSpPr>
        <p:spPr/>
        <p:txBody>
          <a:bodyPr/>
          <a:lstStyle/>
          <a:p>
            <a:fld id="{96A48C8C-8626-A34F-9236-4B344A96A6E8}" type="slidenum">
              <a:rPr lang="en-US" smtClean="0"/>
              <a:t>‹#›</a:t>
            </a:fld>
            <a:endParaRPr lang="en-US"/>
          </a:p>
        </p:txBody>
      </p:sp>
    </p:spTree>
    <p:extLst>
      <p:ext uri="{BB962C8B-B14F-4D97-AF65-F5344CB8AC3E}">
        <p14:creationId xmlns:p14="http://schemas.microsoft.com/office/powerpoint/2010/main" val="251076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01C76-1359-2974-23F2-4AC53A1104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CE98FB5-3FCA-DB82-BC78-D458097574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02A1A4-EB87-92FB-414D-F7B1227357F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F27397-BA88-E2CA-BC0A-5955A0FCE475}"/>
              </a:ext>
            </a:extLst>
          </p:cNvPr>
          <p:cNvSpPr>
            <a:spLocks noGrp="1"/>
          </p:cNvSpPr>
          <p:nvPr>
            <p:ph type="dt" sz="half" idx="10"/>
          </p:nvPr>
        </p:nvSpPr>
        <p:spPr/>
        <p:txBody>
          <a:bodyPr/>
          <a:lstStyle/>
          <a:p>
            <a:fld id="{6BA18705-D15F-DD48-8D51-2FD854ACFCC0}" type="datetimeFigureOut">
              <a:rPr lang="en-US" smtClean="0"/>
              <a:t>3/2/2025</a:t>
            </a:fld>
            <a:endParaRPr lang="en-US"/>
          </a:p>
        </p:txBody>
      </p:sp>
      <p:sp>
        <p:nvSpPr>
          <p:cNvPr id="6" name="Footer Placeholder 5">
            <a:extLst>
              <a:ext uri="{FF2B5EF4-FFF2-40B4-BE49-F238E27FC236}">
                <a16:creationId xmlns:a16="http://schemas.microsoft.com/office/drawing/2014/main" id="{6D0D863B-6508-6677-D3D9-79FEBF314D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9F5AF-0028-8186-2999-FBD42F5ECCDE}"/>
              </a:ext>
            </a:extLst>
          </p:cNvPr>
          <p:cNvSpPr>
            <a:spLocks noGrp="1"/>
          </p:cNvSpPr>
          <p:nvPr>
            <p:ph type="sldNum" sz="quarter" idx="12"/>
          </p:nvPr>
        </p:nvSpPr>
        <p:spPr/>
        <p:txBody>
          <a:bodyPr/>
          <a:lstStyle/>
          <a:p>
            <a:fld id="{96A48C8C-8626-A34F-9236-4B344A96A6E8}" type="slidenum">
              <a:rPr lang="en-US" smtClean="0"/>
              <a:t>‹#›</a:t>
            </a:fld>
            <a:endParaRPr lang="en-US"/>
          </a:p>
        </p:txBody>
      </p:sp>
    </p:spTree>
    <p:extLst>
      <p:ext uri="{BB962C8B-B14F-4D97-AF65-F5344CB8AC3E}">
        <p14:creationId xmlns:p14="http://schemas.microsoft.com/office/powerpoint/2010/main" val="3000522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96710-844F-CA97-1DDC-257DFB6FCE8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E5D4555-4C00-E85B-6FE4-3DD39E052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966256F-E4F4-6B0B-1E30-E3B3FD06B4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9D750B6-4FF2-3879-1CC4-9D3642587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692A342-1A52-A62F-4871-FB10DDD884C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EB9EDF2-EDEA-BC37-D869-6E6789BFD50E}"/>
              </a:ext>
            </a:extLst>
          </p:cNvPr>
          <p:cNvSpPr>
            <a:spLocks noGrp="1"/>
          </p:cNvSpPr>
          <p:nvPr>
            <p:ph type="dt" sz="half" idx="10"/>
          </p:nvPr>
        </p:nvSpPr>
        <p:spPr/>
        <p:txBody>
          <a:bodyPr/>
          <a:lstStyle/>
          <a:p>
            <a:fld id="{6BA18705-D15F-DD48-8D51-2FD854ACFCC0}" type="datetimeFigureOut">
              <a:rPr lang="en-US" smtClean="0"/>
              <a:t>3/2/2025</a:t>
            </a:fld>
            <a:endParaRPr lang="en-US"/>
          </a:p>
        </p:txBody>
      </p:sp>
      <p:sp>
        <p:nvSpPr>
          <p:cNvPr id="8" name="Footer Placeholder 7">
            <a:extLst>
              <a:ext uri="{FF2B5EF4-FFF2-40B4-BE49-F238E27FC236}">
                <a16:creationId xmlns:a16="http://schemas.microsoft.com/office/drawing/2014/main" id="{E4B06F0F-5741-6B68-3D54-4372BB9885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1102B1-E55C-A6AA-1607-302F2EF9F87C}"/>
              </a:ext>
            </a:extLst>
          </p:cNvPr>
          <p:cNvSpPr>
            <a:spLocks noGrp="1"/>
          </p:cNvSpPr>
          <p:nvPr>
            <p:ph type="sldNum" sz="quarter" idx="12"/>
          </p:nvPr>
        </p:nvSpPr>
        <p:spPr/>
        <p:txBody>
          <a:bodyPr/>
          <a:lstStyle/>
          <a:p>
            <a:fld id="{96A48C8C-8626-A34F-9236-4B344A96A6E8}" type="slidenum">
              <a:rPr lang="en-US" smtClean="0"/>
              <a:t>‹#›</a:t>
            </a:fld>
            <a:endParaRPr lang="en-US"/>
          </a:p>
        </p:txBody>
      </p:sp>
    </p:spTree>
    <p:extLst>
      <p:ext uri="{BB962C8B-B14F-4D97-AF65-F5344CB8AC3E}">
        <p14:creationId xmlns:p14="http://schemas.microsoft.com/office/powerpoint/2010/main" val="221608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B7E6-3EAD-06C3-BEA2-CFC40877B0F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31917AD-477E-C51D-7BFD-9597004DD2FD}"/>
              </a:ext>
            </a:extLst>
          </p:cNvPr>
          <p:cNvSpPr>
            <a:spLocks noGrp="1"/>
          </p:cNvSpPr>
          <p:nvPr>
            <p:ph type="dt" sz="half" idx="10"/>
          </p:nvPr>
        </p:nvSpPr>
        <p:spPr/>
        <p:txBody>
          <a:bodyPr/>
          <a:lstStyle/>
          <a:p>
            <a:fld id="{6BA18705-D15F-DD48-8D51-2FD854ACFCC0}" type="datetimeFigureOut">
              <a:rPr lang="en-US" smtClean="0"/>
              <a:t>3/2/2025</a:t>
            </a:fld>
            <a:endParaRPr lang="en-US"/>
          </a:p>
        </p:txBody>
      </p:sp>
      <p:sp>
        <p:nvSpPr>
          <p:cNvPr id="4" name="Footer Placeholder 3">
            <a:extLst>
              <a:ext uri="{FF2B5EF4-FFF2-40B4-BE49-F238E27FC236}">
                <a16:creationId xmlns:a16="http://schemas.microsoft.com/office/drawing/2014/main" id="{133DA4C5-7085-A8A4-F8AF-660CDC96B0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9D9032-63A5-F04F-F68D-A35261806EC7}"/>
              </a:ext>
            </a:extLst>
          </p:cNvPr>
          <p:cNvSpPr>
            <a:spLocks noGrp="1"/>
          </p:cNvSpPr>
          <p:nvPr>
            <p:ph type="sldNum" sz="quarter" idx="12"/>
          </p:nvPr>
        </p:nvSpPr>
        <p:spPr/>
        <p:txBody>
          <a:bodyPr/>
          <a:lstStyle/>
          <a:p>
            <a:fld id="{96A48C8C-8626-A34F-9236-4B344A96A6E8}" type="slidenum">
              <a:rPr lang="en-US" smtClean="0"/>
              <a:t>‹#›</a:t>
            </a:fld>
            <a:endParaRPr lang="en-US"/>
          </a:p>
        </p:txBody>
      </p:sp>
    </p:spTree>
    <p:extLst>
      <p:ext uri="{BB962C8B-B14F-4D97-AF65-F5344CB8AC3E}">
        <p14:creationId xmlns:p14="http://schemas.microsoft.com/office/powerpoint/2010/main" val="3497903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E0E904-83A7-D6F3-1076-5E8098F9477B}"/>
              </a:ext>
            </a:extLst>
          </p:cNvPr>
          <p:cNvSpPr>
            <a:spLocks noGrp="1"/>
          </p:cNvSpPr>
          <p:nvPr>
            <p:ph type="dt" sz="half" idx="10"/>
          </p:nvPr>
        </p:nvSpPr>
        <p:spPr/>
        <p:txBody>
          <a:bodyPr/>
          <a:lstStyle/>
          <a:p>
            <a:fld id="{6BA18705-D15F-DD48-8D51-2FD854ACFCC0}" type="datetimeFigureOut">
              <a:rPr lang="en-US" smtClean="0"/>
              <a:t>3/2/2025</a:t>
            </a:fld>
            <a:endParaRPr lang="en-US"/>
          </a:p>
        </p:txBody>
      </p:sp>
      <p:sp>
        <p:nvSpPr>
          <p:cNvPr id="3" name="Footer Placeholder 2">
            <a:extLst>
              <a:ext uri="{FF2B5EF4-FFF2-40B4-BE49-F238E27FC236}">
                <a16:creationId xmlns:a16="http://schemas.microsoft.com/office/drawing/2014/main" id="{20057F3D-524B-ACFE-D6B9-C33EC58DE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F599DB-7806-D5EA-4B03-B90E17E4C551}"/>
              </a:ext>
            </a:extLst>
          </p:cNvPr>
          <p:cNvSpPr>
            <a:spLocks noGrp="1"/>
          </p:cNvSpPr>
          <p:nvPr>
            <p:ph type="sldNum" sz="quarter" idx="12"/>
          </p:nvPr>
        </p:nvSpPr>
        <p:spPr/>
        <p:txBody>
          <a:bodyPr/>
          <a:lstStyle/>
          <a:p>
            <a:fld id="{96A48C8C-8626-A34F-9236-4B344A96A6E8}" type="slidenum">
              <a:rPr lang="en-US" smtClean="0"/>
              <a:t>‹#›</a:t>
            </a:fld>
            <a:endParaRPr lang="en-US"/>
          </a:p>
        </p:txBody>
      </p:sp>
    </p:spTree>
    <p:extLst>
      <p:ext uri="{BB962C8B-B14F-4D97-AF65-F5344CB8AC3E}">
        <p14:creationId xmlns:p14="http://schemas.microsoft.com/office/powerpoint/2010/main" val="347561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F8E38-B422-57ED-DFB9-60335C2883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83BC14A-5290-BC9A-5A9B-78171F7BF5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F3C16D7-8717-C4FD-74BF-5202F284FE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0E1FB0-81F4-E575-241B-8AECEC1DF49A}"/>
              </a:ext>
            </a:extLst>
          </p:cNvPr>
          <p:cNvSpPr>
            <a:spLocks noGrp="1"/>
          </p:cNvSpPr>
          <p:nvPr>
            <p:ph type="dt" sz="half" idx="10"/>
          </p:nvPr>
        </p:nvSpPr>
        <p:spPr/>
        <p:txBody>
          <a:bodyPr/>
          <a:lstStyle/>
          <a:p>
            <a:fld id="{6BA18705-D15F-DD48-8D51-2FD854ACFCC0}" type="datetimeFigureOut">
              <a:rPr lang="en-US" smtClean="0"/>
              <a:t>3/2/2025</a:t>
            </a:fld>
            <a:endParaRPr lang="en-US"/>
          </a:p>
        </p:txBody>
      </p:sp>
      <p:sp>
        <p:nvSpPr>
          <p:cNvPr id="6" name="Footer Placeholder 5">
            <a:extLst>
              <a:ext uri="{FF2B5EF4-FFF2-40B4-BE49-F238E27FC236}">
                <a16:creationId xmlns:a16="http://schemas.microsoft.com/office/drawing/2014/main" id="{B38A08F2-9232-8E59-7909-58C8178746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61E275-5D28-5D34-1A02-C3098B25735B}"/>
              </a:ext>
            </a:extLst>
          </p:cNvPr>
          <p:cNvSpPr>
            <a:spLocks noGrp="1"/>
          </p:cNvSpPr>
          <p:nvPr>
            <p:ph type="sldNum" sz="quarter" idx="12"/>
          </p:nvPr>
        </p:nvSpPr>
        <p:spPr/>
        <p:txBody>
          <a:bodyPr/>
          <a:lstStyle/>
          <a:p>
            <a:fld id="{96A48C8C-8626-A34F-9236-4B344A96A6E8}" type="slidenum">
              <a:rPr lang="en-US" smtClean="0"/>
              <a:t>‹#›</a:t>
            </a:fld>
            <a:endParaRPr lang="en-US"/>
          </a:p>
        </p:txBody>
      </p:sp>
    </p:spTree>
    <p:extLst>
      <p:ext uri="{BB962C8B-B14F-4D97-AF65-F5344CB8AC3E}">
        <p14:creationId xmlns:p14="http://schemas.microsoft.com/office/powerpoint/2010/main" val="2048472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A5E0F-1A8F-8773-103C-2CC0621883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A996C14-3DB6-1E91-F875-C80802378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396F0D-2F73-D38B-2D31-92AB51A9D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82AD15-FE79-8EC0-E1BB-55AA014E8CC0}"/>
              </a:ext>
            </a:extLst>
          </p:cNvPr>
          <p:cNvSpPr>
            <a:spLocks noGrp="1"/>
          </p:cNvSpPr>
          <p:nvPr>
            <p:ph type="dt" sz="half" idx="10"/>
          </p:nvPr>
        </p:nvSpPr>
        <p:spPr/>
        <p:txBody>
          <a:bodyPr/>
          <a:lstStyle/>
          <a:p>
            <a:fld id="{6BA18705-D15F-DD48-8D51-2FD854ACFCC0}" type="datetimeFigureOut">
              <a:rPr lang="en-US" smtClean="0"/>
              <a:t>3/2/2025</a:t>
            </a:fld>
            <a:endParaRPr lang="en-US"/>
          </a:p>
        </p:txBody>
      </p:sp>
      <p:sp>
        <p:nvSpPr>
          <p:cNvPr id="6" name="Footer Placeholder 5">
            <a:extLst>
              <a:ext uri="{FF2B5EF4-FFF2-40B4-BE49-F238E27FC236}">
                <a16:creationId xmlns:a16="http://schemas.microsoft.com/office/drawing/2014/main" id="{D6EE68C3-710A-8180-E5DC-EB5D37AF1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9AAFC-DECF-A3F9-3B43-4867C95AA1B3}"/>
              </a:ext>
            </a:extLst>
          </p:cNvPr>
          <p:cNvSpPr>
            <a:spLocks noGrp="1"/>
          </p:cNvSpPr>
          <p:nvPr>
            <p:ph type="sldNum" sz="quarter" idx="12"/>
          </p:nvPr>
        </p:nvSpPr>
        <p:spPr/>
        <p:txBody>
          <a:bodyPr/>
          <a:lstStyle/>
          <a:p>
            <a:fld id="{96A48C8C-8626-A34F-9236-4B344A96A6E8}" type="slidenum">
              <a:rPr lang="en-US" smtClean="0"/>
              <a:t>‹#›</a:t>
            </a:fld>
            <a:endParaRPr lang="en-US"/>
          </a:p>
        </p:txBody>
      </p:sp>
    </p:spTree>
    <p:extLst>
      <p:ext uri="{BB962C8B-B14F-4D97-AF65-F5344CB8AC3E}">
        <p14:creationId xmlns:p14="http://schemas.microsoft.com/office/powerpoint/2010/main" val="778416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7C641B-DD98-E1A6-2042-9E5F71C86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B943DB-8808-894E-4468-4E5FCA67B3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55F449-ABD2-E79F-7DA0-F5DB867C6A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A18705-D15F-DD48-8D51-2FD854ACFCC0}" type="datetimeFigureOut">
              <a:rPr lang="en-US" smtClean="0"/>
              <a:t>3/2/2025</a:t>
            </a:fld>
            <a:endParaRPr lang="en-US"/>
          </a:p>
        </p:txBody>
      </p:sp>
      <p:sp>
        <p:nvSpPr>
          <p:cNvPr id="5" name="Footer Placeholder 4">
            <a:extLst>
              <a:ext uri="{FF2B5EF4-FFF2-40B4-BE49-F238E27FC236}">
                <a16:creationId xmlns:a16="http://schemas.microsoft.com/office/drawing/2014/main" id="{64B93711-187D-2B64-FB4A-3BC9D1626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9F1F72-FD59-318C-C051-4118F4562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A48C8C-8626-A34F-9236-4B344A96A6E8}" type="slidenum">
              <a:rPr lang="en-US" smtClean="0"/>
              <a:t>‹#›</a:t>
            </a:fld>
            <a:endParaRPr lang="en-US"/>
          </a:p>
        </p:txBody>
      </p:sp>
    </p:spTree>
    <p:extLst>
      <p:ext uri="{BB962C8B-B14F-4D97-AF65-F5344CB8AC3E}">
        <p14:creationId xmlns:p14="http://schemas.microsoft.com/office/powerpoint/2010/main" val="622097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elping another person climb a mountain&#10;&#10;AI-generated content may be incorrect.">
            <a:extLst>
              <a:ext uri="{FF2B5EF4-FFF2-40B4-BE49-F238E27FC236}">
                <a16:creationId xmlns:a16="http://schemas.microsoft.com/office/drawing/2014/main" id="{4DAD244F-C97A-3498-38A0-49928CAA548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4691"/>
          </a:xfrm>
          <a:prstGeom prst="rect">
            <a:avLst/>
          </a:prstGeom>
        </p:spPr>
      </p:pic>
      <p:sp>
        <p:nvSpPr>
          <p:cNvPr id="4" name="TextBox 3">
            <a:extLst>
              <a:ext uri="{FF2B5EF4-FFF2-40B4-BE49-F238E27FC236}">
                <a16:creationId xmlns:a16="http://schemas.microsoft.com/office/drawing/2014/main" id="{26DC89B4-3418-4C02-B796-E9871D86371B}"/>
              </a:ext>
            </a:extLst>
          </p:cNvPr>
          <p:cNvSpPr txBox="1"/>
          <p:nvPr/>
        </p:nvSpPr>
        <p:spPr>
          <a:xfrm>
            <a:off x="160896" y="1719185"/>
            <a:ext cx="7982980" cy="3416320"/>
          </a:xfrm>
          <a:prstGeom prst="rect">
            <a:avLst/>
          </a:prstGeom>
          <a:noFill/>
        </p:spPr>
        <p:txBody>
          <a:bodyPr wrap="square" rtlCol="0">
            <a:spAutoFit/>
          </a:bodyPr>
          <a:lstStyle/>
          <a:p>
            <a:pPr algn="ctr"/>
            <a:r>
              <a:rPr lang="en-US" sz="7200" b="1" dirty="0">
                <a:solidFill>
                  <a:schemeClr val="bg1"/>
                </a:solidFill>
                <a:latin typeface="Calibri" panose="020F0502020204030204" pitchFamily="34" charset="0"/>
                <a:cs typeface="Calibri" panose="020F0502020204030204" pitchFamily="34" charset="0"/>
              </a:rPr>
              <a:t>PATIENCE IN SUFFERING</a:t>
            </a:r>
          </a:p>
          <a:p>
            <a:pPr algn="ctr"/>
            <a:r>
              <a:rPr lang="en-US" sz="7200" b="1" dirty="0">
                <a:solidFill>
                  <a:schemeClr val="bg1"/>
                </a:solidFill>
                <a:latin typeface="Calibri" panose="020F0502020204030204" pitchFamily="34" charset="0"/>
                <a:cs typeface="Calibri" panose="020F0502020204030204" pitchFamily="34" charset="0"/>
              </a:rPr>
              <a:t>James 5:7-11</a:t>
            </a:r>
          </a:p>
        </p:txBody>
      </p:sp>
    </p:spTree>
    <p:extLst>
      <p:ext uri="{BB962C8B-B14F-4D97-AF65-F5344CB8AC3E}">
        <p14:creationId xmlns:p14="http://schemas.microsoft.com/office/powerpoint/2010/main" val="1618785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36C3C-E2C6-41BE-545F-B0013C4F07FB}"/>
            </a:ext>
          </a:extLst>
        </p:cNvPr>
        <p:cNvGrpSpPr/>
        <p:nvPr/>
      </p:nvGrpSpPr>
      <p:grpSpPr>
        <a:xfrm>
          <a:off x="0" y="0"/>
          <a:ext cx="0" cy="0"/>
          <a:chOff x="0" y="0"/>
          <a:chExt cx="0" cy="0"/>
        </a:xfrm>
      </p:grpSpPr>
      <p:pic>
        <p:nvPicPr>
          <p:cNvPr id="1026" name="Picture 2" descr="Thomas Brooks (Puritan) - YouTube">
            <a:extLst>
              <a:ext uri="{FF2B5EF4-FFF2-40B4-BE49-F238E27FC236}">
                <a16:creationId xmlns:a16="http://schemas.microsoft.com/office/drawing/2014/main" id="{28B2B0B7-B730-475A-149A-CD8DFDBBE5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940"/>
          <a:stretch/>
        </p:blipFill>
        <p:spPr bwMode="auto">
          <a:xfrm>
            <a:off x="0" y="3729038"/>
            <a:ext cx="12192000" cy="31289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15FDC6-D177-3745-9BD1-BB1547C877B6}"/>
              </a:ext>
            </a:extLst>
          </p:cNvPr>
          <p:cNvSpPr txBox="1"/>
          <p:nvPr/>
        </p:nvSpPr>
        <p:spPr>
          <a:xfrm>
            <a:off x="197644" y="241280"/>
            <a:ext cx="11796712" cy="3416320"/>
          </a:xfrm>
          <a:prstGeom prst="rect">
            <a:avLst/>
          </a:prstGeom>
          <a:noFill/>
        </p:spPr>
        <p:txBody>
          <a:bodyPr wrap="square">
            <a:spAutoFit/>
          </a:bodyPr>
          <a:lstStyle/>
          <a:p>
            <a:pPr algn="ctr"/>
            <a:r>
              <a:rPr lang="en-AU" sz="3600" b="1" i="0" u="none" strike="noStrike" dirty="0">
                <a:solidFill>
                  <a:srgbClr val="333333"/>
                </a:solidFill>
                <a:effectLst/>
                <a:latin typeface="Calibri" panose="020F0502020204030204" pitchFamily="34" charset="0"/>
                <a:cs typeface="Calibri" panose="020F0502020204030204" pitchFamily="34" charset="0"/>
              </a:rPr>
              <a:t>“A Christian knows that death shall be the funeral of all his sins, his sorrows, his afflictions, his temptations, his vexations, his oppressions, his persecutions. He knows that death shall be the resurrection of all his hopes, his joys, his delights, his comforts, his </a:t>
            </a:r>
            <a:r>
              <a:rPr lang="en-AU" sz="3600" b="1" i="0" u="none" strike="noStrike" dirty="0" err="1">
                <a:solidFill>
                  <a:srgbClr val="333333"/>
                </a:solidFill>
                <a:effectLst/>
                <a:latin typeface="Calibri" panose="020F0502020204030204" pitchFamily="34" charset="0"/>
                <a:cs typeface="Calibri" panose="020F0502020204030204" pitchFamily="34" charset="0"/>
              </a:rPr>
              <a:t>contentments</a:t>
            </a:r>
            <a:r>
              <a:rPr lang="en-AU" sz="3600" b="1" i="0" u="none" strike="noStrike" dirty="0">
                <a:solidFill>
                  <a:srgbClr val="333333"/>
                </a:solidFill>
                <a:effectLst/>
                <a:latin typeface="Calibri" panose="020F0502020204030204" pitchFamily="34" charset="0"/>
                <a:cs typeface="Calibri" panose="020F0502020204030204" pitchFamily="34" charset="0"/>
              </a:rPr>
              <a:t>.” </a:t>
            </a:r>
            <a:br>
              <a:rPr lang="en-AU" sz="3600" b="1" i="0" u="none" strike="noStrike" dirty="0">
                <a:solidFill>
                  <a:srgbClr val="333333"/>
                </a:solidFill>
                <a:effectLst/>
                <a:latin typeface="Calibri" panose="020F0502020204030204" pitchFamily="34" charset="0"/>
                <a:cs typeface="Calibri" panose="020F0502020204030204" pitchFamily="34" charset="0"/>
              </a:rPr>
            </a:br>
            <a:r>
              <a:rPr lang="en-AU" sz="3600" b="1" i="0" u="none" strike="noStrike" dirty="0">
                <a:solidFill>
                  <a:srgbClr val="333333"/>
                </a:solidFill>
                <a:effectLst/>
                <a:latin typeface="Calibri" panose="020F0502020204030204" pitchFamily="34" charset="0"/>
                <a:cs typeface="Calibri" panose="020F0502020204030204" pitchFamily="34" charset="0"/>
              </a:rPr>
              <a:t>Thomas Brooks</a:t>
            </a:r>
          </a:p>
        </p:txBody>
      </p:sp>
    </p:spTree>
    <p:extLst>
      <p:ext uri="{BB962C8B-B14F-4D97-AF65-F5344CB8AC3E}">
        <p14:creationId xmlns:p14="http://schemas.microsoft.com/office/powerpoint/2010/main" val="3630186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7F2C2-F91E-1AA9-D709-8CBA5F61B7B7}"/>
            </a:ext>
          </a:extLst>
        </p:cNvPr>
        <p:cNvGrpSpPr/>
        <p:nvPr/>
      </p:nvGrpSpPr>
      <p:grpSpPr>
        <a:xfrm>
          <a:off x="0" y="0"/>
          <a:ext cx="0" cy="0"/>
          <a:chOff x="0" y="0"/>
          <a:chExt cx="0" cy="0"/>
        </a:xfrm>
      </p:grpSpPr>
      <p:pic>
        <p:nvPicPr>
          <p:cNvPr id="9" name="Picture 8" descr="A green plant growing from the ground&#10;&#10;AI-generated content may be incorrect.">
            <a:extLst>
              <a:ext uri="{FF2B5EF4-FFF2-40B4-BE49-F238E27FC236}">
                <a16:creationId xmlns:a16="http://schemas.microsoft.com/office/drawing/2014/main" id="{EC85B800-609A-F4FD-519D-B22D328C1964}"/>
              </a:ext>
            </a:extLst>
          </p:cNvPr>
          <p:cNvPicPr>
            <a:picLocks noChangeAspect="1"/>
          </p:cNvPicPr>
          <p:nvPr/>
        </p:nvPicPr>
        <p:blipFill>
          <a:blip r:embed="rId3"/>
          <a:stretch>
            <a:fillRect/>
          </a:stretch>
        </p:blipFill>
        <p:spPr>
          <a:xfrm>
            <a:off x="-1" y="-5288"/>
            <a:ext cx="12192001" cy="6876111"/>
          </a:xfrm>
          <a:prstGeom prst="rect">
            <a:avLst/>
          </a:prstGeom>
        </p:spPr>
      </p:pic>
      <p:sp>
        <p:nvSpPr>
          <p:cNvPr id="2" name="TextBox 1">
            <a:extLst>
              <a:ext uri="{FF2B5EF4-FFF2-40B4-BE49-F238E27FC236}">
                <a16:creationId xmlns:a16="http://schemas.microsoft.com/office/drawing/2014/main" id="{BEBA127E-B51D-565E-DF1E-AE9A98F9E72B}"/>
              </a:ext>
            </a:extLst>
          </p:cNvPr>
          <p:cNvSpPr txBox="1"/>
          <p:nvPr/>
        </p:nvSpPr>
        <p:spPr>
          <a:xfrm>
            <a:off x="189470" y="466006"/>
            <a:ext cx="11813059"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BE PATIENT</a:t>
            </a:r>
          </a:p>
        </p:txBody>
      </p:sp>
      <p:sp>
        <p:nvSpPr>
          <p:cNvPr id="3" name="TextBox 2">
            <a:extLst>
              <a:ext uri="{FF2B5EF4-FFF2-40B4-BE49-F238E27FC236}">
                <a16:creationId xmlns:a16="http://schemas.microsoft.com/office/drawing/2014/main" id="{DB4EA11B-BA04-FB09-0A94-E30EBFDDE0DA}"/>
              </a:ext>
            </a:extLst>
          </p:cNvPr>
          <p:cNvSpPr txBox="1"/>
          <p:nvPr/>
        </p:nvSpPr>
        <p:spPr>
          <a:xfrm>
            <a:off x="189470" y="1172172"/>
            <a:ext cx="11722444"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“Be patient, therefore, brothers” (James 5:7a)</a:t>
            </a:r>
          </a:p>
        </p:txBody>
      </p:sp>
      <p:sp>
        <p:nvSpPr>
          <p:cNvPr id="4" name="TextBox 3">
            <a:extLst>
              <a:ext uri="{FF2B5EF4-FFF2-40B4-BE49-F238E27FC236}">
                <a16:creationId xmlns:a16="http://schemas.microsoft.com/office/drawing/2014/main" id="{4E67D97C-1B7F-E0B9-B7CA-C61C8922D051}"/>
              </a:ext>
            </a:extLst>
          </p:cNvPr>
          <p:cNvSpPr txBox="1"/>
          <p:nvPr/>
        </p:nvSpPr>
        <p:spPr>
          <a:xfrm>
            <a:off x="234777" y="2287770"/>
            <a:ext cx="11722444"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“Until the coming of the Lord” (James 5:7b)</a:t>
            </a:r>
          </a:p>
        </p:txBody>
      </p:sp>
      <p:sp>
        <p:nvSpPr>
          <p:cNvPr id="5" name="TextBox 4">
            <a:extLst>
              <a:ext uri="{FF2B5EF4-FFF2-40B4-BE49-F238E27FC236}">
                <a16:creationId xmlns:a16="http://schemas.microsoft.com/office/drawing/2014/main" id="{BC839097-3E24-EDD7-E793-0F33155A8BED}"/>
              </a:ext>
            </a:extLst>
          </p:cNvPr>
          <p:cNvSpPr txBox="1"/>
          <p:nvPr/>
        </p:nvSpPr>
        <p:spPr>
          <a:xfrm>
            <a:off x="189470" y="3398205"/>
            <a:ext cx="11722444"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“See how the farmer waits for the precious fruit of the earth” (James 5:7c)</a:t>
            </a:r>
          </a:p>
        </p:txBody>
      </p:sp>
    </p:spTree>
    <p:extLst>
      <p:ext uri="{BB962C8B-B14F-4D97-AF65-F5344CB8AC3E}">
        <p14:creationId xmlns:p14="http://schemas.microsoft.com/office/powerpoint/2010/main" val="378546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79C96-7912-9510-D279-BE53A87229BC}"/>
            </a:ext>
          </a:extLst>
        </p:cNvPr>
        <p:cNvGrpSpPr/>
        <p:nvPr/>
      </p:nvGrpSpPr>
      <p:grpSpPr>
        <a:xfrm>
          <a:off x="0" y="0"/>
          <a:ext cx="0" cy="0"/>
          <a:chOff x="0" y="0"/>
          <a:chExt cx="0" cy="0"/>
        </a:xfrm>
      </p:grpSpPr>
      <p:pic>
        <p:nvPicPr>
          <p:cNvPr id="16" name="Picture 15" descr="A person standing in a field with her arms raised&#10;&#10;AI-generated content may be incorrect.">
            <a:extLst>
              <a:ext uri="{FF2B5EF4-FFF2-40B4-BE49-F238E27FC236}">
                <a16:creationId xmlns:a16="http://schemas.microsoft.com/office/drawing/2014/main" id="{B2957910-70EC-8CB3-FF07-2AE1EC0CDEC1}"/>
              </a:ext>
            </a:extLst>
          </p:cNvPr>
          <p:cNvPicPr>
            <a:picLocks noChangeAspect="1"/>
          </p:cNvPicPr>
          <p:nvPr/>
        </p:nvPicPr>
        <p:blipFill>
          <a:blip r:embed="rId3"/>
          <a:stretch>
            <a:fillRect/>
          </a:stretch>
        </p:blipFill>
        <p:spPr>
          <a:xfrm flipH="1">
            <a:off x="0" y="0"/>
            <a:ext cx="12192000" cy="6854691"/>
          </a:xfrm>
          <a:prstGeom prst="rect">
            <a:avLst/>
          </a:prstGeom>
        </p:spPr>
      </p:pic>
      <p:sp>
        <p:nvSpPr>
          <p:cNvPr id="2" name="TextBox 1">
            <a:extLst>
              <a:ext uri="{FF2B5EF4-FFF2-40B4-BE49-F238E27FC236}">
                <a16:creationId xmlns:a16="http://schemas.microsoft.com/office/drawing/2014/main" id="{2B5CB069-7ED5-AD8F-2DE1-B9BC7C541D34}"/>
              </a:ext>
            </a:extLst>
          </p:cNvPr>
          <p:cNvSpPr txBox="1"/>
          <p:nvPr/>
        </p:nvSpPr>
        <p:spPr>
          <a:xfrm>
            <a:off x="654842" y="648549"/>
            <a:ext cx="10882311"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“Being patient about it, until it receives the early and late rains” (James 5:7d)</a:t>
            </a:r>
          </a:p>
        </p:txBody>
      </p:sp>
      <p:sp>
        <p:nvSpPr>
          <p:cNvPr id="3" name="TextBox 2">
            <a:extLst>
              <a:ext uri="{FF2B5EF4-FFF2-40B4-BE49-F238E27FC236}">
                <a16:creationId xmlns:a16="http://schemas.microsoft.com/office/drawing/2014/main" id="{B8DFADC6-DE6B-733D-638F-93A64D96887D}"/>
              </a:ext>
            </a:extLst>
          </p:cNvPr>
          <p:cNvSpPr txBox="1"/>
          <p:nvPr/>
        </p:nvSpPr>
        <p:spPr>
          <a:xfrm>
            <a:off x="654842" y="4664676"/>
            <a:ext cx="10882311"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We wait and long for that day, while doing the Lord’s work. Here we must toil, and in heaven we rest</a:t>
            </a:r>
          </a:p>
        </p:txBody>
      </p:sp>
      <p:sp>
        <p:nvSpPr>
          <p:cNvPr id="4" name="TextBox 3">
            <a:extLst>
              <a:ext uri="{FF2B5EF4-FFF2-40B4-BE49-F238E27FC236}">
                <a16:creationId xmlns:a16="http://schemas.microsoft.com/office/drawing/2014/main" id="{0D1AC212-AC8A-FA4B-5FE4-607CD22F2AA2}"/>
              </a:ext>
            </a:extLst>
          </p:cNvPr>
          <p:cNvSpPr txBox="1"/>
          <p:nvPr/>
        </p:nvSpPr>
        <p:spPr>
          <a:xfrm>
            <a:off x="654842" y="2656612"/>
            <a:ext cx="10882311"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If a farmer can wait for the harvest, shall we not wait for the coming of the Lord?</a:t>
            </a:r>
          </a:p>
        </p:txBody>
      </p:sp>
    </p:spTree>
    <p:extLst>
      <p:ext uri="{BB962C8B-B14F-4D97-AF65-F5344CB8AC3E}">
        <p14:creationId xmlns:p14="http://schemas.microsoft.com/office/powerpoint/2010/main" val="82055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D47C0-DE3A-DFA2-222D-1FB1ED24E88C}"/>
            </a:ext>
          </a:extLst>
        </p:cNvPr>
        <p:cNvGrpSpPr/>
        <p:nvPr/>
      </p:nvGrpSpPr>
      <p:grpSpPr>
        <a:xfrm>
          <a:off x="0" y="0"/>
          <a:ext cx="0" cy="0"/>
          <a:chOff x="0" y="0"/>
          <a:chExt cx="0" cy="0"/>
        </a:xfrm>
      </p:grpSpPr>
      <p:pic>
        <p:nvPicPr>
          <p:cNvPr id="7" name="Picture 6" descr="A book on a table&#10;&#10;AI-generated content may be incorrect.">
            <a:extLst>
              <a:ext uri="{FF2B5EF4-FFF2-40B4-BE49-F238E27FC236}">
                <a16:creationId xmlns:a16="http://schemas.microsoft.com/office/drawing/2014/main" id="{F9E5BA83-0487-98D2-514D-5C288DC26BE9}"/>
              </a:ext>
            </a:extLst>
          </p:cNvPr>
          <p:cNvPicPr>
            <a:picLocks noChangeAspect="1"/>
          </p:cNvPicPr>
          <p:nvPr/>
        </p:nvPicPr>
        <p:blipFill>
          <a:blip r:embed="rId3"/>
          <a:stretch>
            <a:fillRect/>
          </a:stretch>
        </p:blipFill>
        <p:spPr>
          <a:xfrm flipH="1">
            <a:off x="0" y="0"/>
            <a:ext cx="12192000" cy="6860036"/>
          </a:xfrm>
          <a:prstGeom prst="rect">
            <a:avLst/>
          </a:prstGeom>
        </p:spPr>
      </p:pic>
      <p:sp>
        <p:nvSpPr>
          <p:cNvPr id="2" name="TextBox 1">
            <a:extLst>
              <a:ext uri="{FF2B5EF4-FFF2-40B4-BE49-F238E27FC236}">
                <a16:creationId xmlns:a16="http://schemas.microsoft.com/office/drawing/2014/main" id="{1E7B2331-5E5B-029E-4DE7-C45364A406F4}"/>
              </a:ext>
            </a:extLst>
          </p:cNvPr>
          <p:cNvSpPr txBox="1"/>
          <p:nvPr/>
        </p:nvSpPr>
        <p:spPr>
          <a:xfrm>
            <a:off x="189470" y="444843"/>
            <a:ext cx="118130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ESTABLISH YOUR HEARTS</a:t>
            </a:r>
          </a:p>
        </p:txBody>
      </p:sp>
      <p:sp>
        <p:nvSpPr>
          <p:cNvPr id="3" name="TextBox 2">
            <a:extLst>
              <a:ext uri="{FF2B5EF4-FFF2-40B4-BE49-F238E27FC236}">
                <a16:creationId xmlns:a16="http://schemas.microsoft.com/office/drawing/2014/main" id="{DE7BC73B-8D0D-3402-FFD8-7B9045680A48}"/>
              </a:ext>
            </a:extLst>
          </p:cNvPr>
          <p:cNvSpPr txBox="1"/>
          <p:nvPr/>
        </p:nvSpPr>
        <p:spPr>
          <a:xfrm>
            <a:off x="189470" y="1396315"/>
            <a:ext cx="11722444"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“You also, be patient. Establish your hearts” (James 5:8a)</a:t>
            </a:r>
          </a:p>
        </p:txBody>
      </p:sp>
      <p:sp>
        <p:nvSpPr>
          <p:cNvPr id="4" name="TextBox 3">
            <a:extLst>
              <a:ext uri="{FF2B5EF4-FFF2-40B4-BE49-F238E27FC236}">
                <a16:creationId xmlns:a16="http://schemas.microsoft.com/office/drawing/2014/main" id="{A408581A-0818-EFBE-1603-068A89174B4A}"/>
              </a:ext>
            </a:extLst>
          </p:cNvPr>
          <p:cNvSpPr txBox="1"/>
          <p:nvPr/>
        </p:nvSpPr>
        <p:spPr>
          <a:xfrm>
            <a:off x="189470" y="2473575"/>
            <a:ext cx="11722444"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the one who doubts is like a wave of the sea that is driven and tossed by the wind…he is a double-minded man, unstable in all his ways” (James 1:6, 8)</a:t>
            </a:r>
          </a:p>
        </p:txBody>
      </p:sp>
      <p:sp>
        <p:nvSpPr>
          <p:cNvPr id="5" name="TextBox 4">
            <a:extLst>
              <a:ext uri="{FF2B5EF4-FFF2-40B4-BE49-F238E27FC236}">
                <a16:creationId xmlns:a16="http://schemas.microsoft.com/office/drawing/2014/main" id="{A9812F12-B8F1-4184-8886-61C598C8A275}"/>
              </a:ext>
            </a:extLst>
          </p:cNvPr>
          <p:cNvSpPr txBox="1"/>
          <p:nvPr/>
        </p:nvSpPr>
        <p:spPr>
          <a:xfrm>
            <a:off x="189470" y="4658831"/>
            <a:ext cx="7425768"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the coming of the Lord is at hand” (James 5:8b)</a:t>
            </a:r>
          </a:p>
        </p:txBody>
      </p:sp>
    </p:spTree>
    <p:extLst>
      <p:ext uri="{BB962C8B-B14F-4D97-AF65-F5344CB8AC3E}">
        <p14:creationId xmlns:p14="http://schemas.microsoft.com/office/powerpoint/2010/main" val="195237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69F1F-5555-734D-19EC-94C3354857FB}"/>
            </a:ext>
          </a:extLst>
        </p:cNvPr>
        <p:cNvGrpSpPr/>
        <p:nvPr/>
      </p:nvGrpSpPr>
      <p:grpSpPr>
        <a:xfrm>
          <a:off x="0" y="0"/>
          <a:ext cx="0" cy="0"/>
          <a:chOff x="0" y="0"/>
          <a:chExt cx="0" cy="0"/>
        </a:xfrm>
      </p:grpSpPr>
      <p:pic>
        <p:nvPicPr>
          <p:cNvPr id="6" name="Picture 5" descr="A red and black background with a triangle and a triangle in the middle&#10;&#10;AI-generated content may be incorrect.">
            <a:extLst>
              <a:ext uri="{FF2B5EF4-FFF2-40B4-BE49-F238E27FC236}">
                <a16:creationId xmlns:a16="http://schemas.microsoft.com/office/drawing/2014/main" id="{DAEB993B-4B0A-D8D2-9336-5DDA797F7491}"/>
              </a:ext>
            </a:extLst>
          </p:cNvPr>
          <p:cNvPicPr>
            <a:picLocks noChangeAspect="1"/>
          </p:cNvPicPr>
          <p:nvPr/>
        </p:nvPicPr>
        <p:blipFill>
          <a:blip r:embed="rId3"/>
          <a:stretch>
            <a:fillRect/>
          </a:stretch>
        </p:blipFill>
        <p:spPr>
          <a:xfrm>
            <a:off x="0" y="0"/>
            <a:ext cx="12192000" cy="6865401"/>
          </a:xfrm>
          <a:prstGeom prst="rect">
            <a:avLst/>
          </a:prstGeom>
        </p:spPr>
      </p:pic>
      <p:sp>
        <p:nvSpPr>
          <p:cNvPr id="2" name="TextBox 1">
            <a:extLst>
              <a:ext uri="{FF2B5EF4-FFF2-40B4-BE49-F238E27FC236}">
                <a16:creationId xmlns:a16="http://schemas.microsoft.com/office/drawing/2014/main" id="{CE98331D-B3DF-9E2A-3759-CFBCC44CA9E9}"/>
              </a:ext>
            </a:extLst>
          </p:cNvPr>
          <p:cNvSpPr txBox="1"/>
          <p:nvPr/>
        </p:nvSpPr>
        <p:spPr>
          <a:xfrm>
            <a:off x="189470" y="494552"/>
            <a:ext cx="118130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DO NOT GRUMBLE</a:t>
            </a:r>
          </a:p>
        </p:txBody>
      </p:sp>
      <p:sp>
        <p:nvSpPr>
          <p:cNvPr id="3" name="TextBox 2">
            <a:extLst>
              <a:ext uri="{FF2B5EF4-FFF2-40B4-BE49-F238E27FC236}">
                <a16:creationId xmlns:a16="http://schemas.microsoft.com/office/drawing/2014/main" id="{2214B610-B892-4159-BB13-C66F93265E7C}"/>
              </a:ext>
            </a:extLst>
          </p:cNvPr>
          <p:cNvSpPr txBox="1"/>
          <p:nvPr/>
        </p:nvSpPr>
        <p:spPr>
          <a:xfrm>
            <a:off x="280085" y="1292361"/>
            <a:ext cx="11722444"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“Do not grumble against one another, brothers”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(James 5:9a)</a:t>
            </a:r>
          </a:p>
        </p:txBody>
      </p:sp>
      <p:sp>
        <p:nvSpPr>
          <p:cNvPr id="4" name="TextBox 3">
            <a:extLst>
              <a:ext uri="{FF2B5EF4-FFF2-40B4-BE49-F238E27FC236}">
                <a16:creationId xmlns:a16="http://schemas.microsoft.com/office/drawing/2014/main" id="{0E4F5A71-B0A5-F27E-F044-CA0B67E40016}"/>
              </a:ext>
            </a:extLst>
          </p:cNvPr>
          <p:cNvSpPr txBox="1"/>
          <p:nvPr/>
        </p:nvSpPr>
        <p:spPr>
          <a:xfrm>
            <a:off x="280085" y="2743464"/>
            <a:ext cx="11722444"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“So that you may not be judged” (James 5:9b)</a:t>
            </a:r>
          </a:p>
        </p:txBody>
      </p:sp>
      <p:sp>
        <p:nvSpPr>
          <p:cNvPr id="5" name="TextBox 4">
            <a:extLst>
              <a:ext uri="{FF2B5EF4-FFF2-40B4-BE49-F238E27FC236}">
                <a16:creationId xmlns:a16="http://schemas.microsoft.com/office/drawing/2014/main" id="{88B2D1CA-74D3-7FFA-B124-70C0C9A8E392}"/>
              </a:ext>
            </a:extLst>
          </p:cNvPr>
          <p:cNvSpPr txBox="1"/>
          <p:nvPr/>
        </p:nvSpPr>
        <p:spPr>
          <a:xfrm>
            <a:off x="280085" y="3640569"/>
            <a:ext cx="11722444" cy="2862322"/>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the people complained in the hearing of the Lord about their misfortunes, and when the Lord heard it, his anger was kindled, and the fire of the Lord burned among them, and consumed some outlying parts of the camp” (Num 11:1)</a:t>
            </a:r>
          </a:p>
        </p:txBody>
      </p:sp>
    </p:spTree>
    <p:extLst>
      <p:ext uri="{BB962C8B-B14F-4D97-AF65-F5344CB8AC3E}">
        <p14:creationId xmlns:p14="http://schemas.microsoft.com/office/powerpoint/2010/main" val="324914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4DD31-E919-919D-6F32-CB14C5BEB262}"/>
            </a:ext>
          </a:extLst>
        </p:cNvPr>
        <p:cNvGrpSpPr/>
        <p:nvPr/>
      </p:nvGrpSpPr>
      <p:grpSpPr>
        <a:xfrm>
          <a:off x="0" y="0"/>
          <a:ext cx="0" cy="0"/>
          <a:chOff x="0" y="0"/>
          <a:chExt cx="0" cy="0"/>
        </a:xfrm>
      </p:grpSpPr>
      <p:pic>
        <p:nvPicPr>
          <p:cNvPr id="8" name="Picture 7" descr="A gavel hitting a wooden block with dust&#10;&#10;AI-generated content may be incorrect.">
            <a:extLst>
              <a:ext uri="{FF2B5EF4-FFF2-40B4-BE49-F238E27FC236}">
                <a16:creationId xmlns:a16="http://schemas.microsoft.com/office/drawing/2014/main" id="{9172300A-66D5-2488-E7A4-438D46AFBBCD}"/>
              </a:ext>
            </a:extLst>
          </p:cNvPr>
          <p:cNvPicPr>
            <a:picLocks noChangeAspect="1"/>
          </p:cNvPicPr>
          <p:nvPr/>
        </p:nvPicPr>
        <p:blipFill>
          <a:blip r:embed="rId3"/>
          <a:stretch>
            <a:fillRect/>
          </a:stretch>
        </p:blipFill>
        <p:spPr>
          <a:xfrm>
            <a:off x="-1" y="0"/>
            <a:ext cx="12192001" cy="6874561"/>
          </a:xfrm>
          <a:prstGeom prst="rect">
            <a:avLst/>
          </a:prstGeom>
        </p:spPr>
      </p:pic>
      <p:sp>
        <p:nvSpPr>
          <p:cNvPr id="2" name="TextBox 1">
            <a:extLst>
              <a:ext uri="{FF2B5EF4-FFF2-40B4-BE49-F238E27FC236}">
                <a16:creationId xmlns:a16="http://schemas.microsoft.com/office/drawing/2014/main" id="{E0DC93C1-EBCB-1ECA-5903-5921E7EB5D4B}"/>
              </a:ext>
            </a:extLst>
          </p:cNvPr>
          <p:cNvSpPr txBox="1"/>
          <p:nvPr/>
        </p:nvSpPr>
        <p:spPr>
          <a:xfrm>
            <a:off x="234777" y="885222"/>
            <a:ext cx="11722444"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Judge is standing at the door” (James 5:9b)</a:t>
            </a:r>
          </a:p>
        </p:txBody>
      </p:sp>
      <p:sp>
        <p:nvSpPr>
          <p:cNvPr id="3" name="TextBox 2">
            <a:extLst>
              <a:ext uri="{FF2B5EF4-FFF2-40B4-BE49-F238E27FC236}">
                <a16:creationId xmlns:a16="http://schemas.microsoft.com/office/drawing/2014/main" id="{2CC599F7-EF75-425B-4B0D-D88B1FEB9F27}"/>
              </a:ext>
            </a:extLst>
          </p:cNvPr>
          <p:cNvSpPr txBox="1"/>
          <p:nvPr/>
        </p:nvSpPr>
        <p:spPr>
          <a:xfrm>
            <a:off x="234777" y="2416775"/>
            <a:ext cx="11722444"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James is </a:t>
            </a:r>
            <a:r>
              <a:rPr lang="en-US" sz="3600" b="1" dirty="0" err="1">
                <a:solidFill>
                  <a:schemeClr val="bg1"/>
                </a:solidFill>
                <a:latin typeface="Calibri" panose="020F0502020204030204" pitchFamily="34" charset="0"/>
                <a:cs typeface="Calibri" panose="020F0502020204030204" pitchFamily="34" charset="0"/>
              </a:rPr>
              <a:t>emphasising</a:t>
            </a:r>
            <a:r>
              <a:rPr lang="en-US" sz="3600" b="1" dirty="0">
                <a:solidFill>
                  <a:schemeClr val="bg1"/>
                </a:solidFill>
                <a:latin typeface="Calibri" panose="020F0502020204030204" pitchFamily="34" charset="0"/>
                <a:cs typeface="Calibri" panose="020F0502020204030204" pitchFamily="34" charset="0"/>
              </a:rPr>
              <a:t>, that to be patient, to persevere, is going to require constant fixation on Jesus coming again</a:t>
            </a:r>
          </a:p>
        </p:txBody>
      </p:sp>
    </p:spTree>
    <p:extLst>
      <p:ext uri="{BB962C8B-B14F-4D97-AF65-F5344CB8AC3E}">
        <p14:creationId xmlns:p14="http://schemas.microsoft.com/office/powerpoint/2010/main" val="389718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F9EAF-6CC5-9C98-091B-E81EE8E38B0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2D498F4-D616-A242-0098-D1A5FAE5E415}"/>
              </a:ext>
            </a:extLst>
          </p:cNvPr>
          <p:cNvPicPr>
            <a:picLocks noChangeAspect="1"/>
          </p:cNvPicPr>
          <p:nvPr/>
        </p:nvPicPr>
        <p:blipFill>
          <a:blip r:embed="rId3"/>
          <a:stretch>
            <a:fillRect/>
          </a:stretch>
        </p:blipFill>
        <p:spPr>
          <a:xfrm>
            <a:off x="-1" y="0"/>
            <a:ext cx="12192001" cy="6843981"/>
          </a:xfrm>
          <a:prstGeom prst="rect">
            <a:avLst/>
          </a:prstGeom>
        </p:spPr>
      </p:pic>
      <p:sp>
        <p:nvSpPr>
          <p:cNvPr id="2" name="TextBox 1">
            <a:extLst>
              <a:ext uri="{FF2B5EF4-FFF2-40B4-BE49-F238E27FC236}">
                <a16:creationId xmlns:a16="http://schemas.microsoft.com/office/drawing/2014/main" id="{E64FED13-537A-B1C8-E1FA-0AD911E24904}"/>
              </a:ext>
            </a:extLst>
          </p:cNvPr>
          <p:cNvSpPr txBox="1"/>
          <p:nvPr/>
        </p:nvSpPr>
        <p:spPr>
          <a:xfrm>
            <a:off x="189470" y="539613"/>
            <a:ext cx="118130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FOLLOW GODLY EXAMPLES</a:t>
            </a:r>
          </a:p>
        </p:txBody>
      </p:sp>
      <p:sp>
        <p:nvSpPr>
          <p:cNvPr id="4" name="TextBox 3">
            <a:extLst>
              <a:ext uri="{FF2B5EF4-FFF2-40B4-BE49-F238E27FC236}">
                <a16:creationId xmlns:a16="http://schemas.microsoft.com/office/drawing/2014/main" id="{5DFA3129-4EDE-91B3-6E72-4DBF00FCE861}"/>
              </a:ext>
            </a:extLst>
          </p:cNvPr>
          <p:cNvSpPr txBox="1"/>
          <p:nvPr/>
        </p:nvSpPr>
        <p:spPr>
          <a:xfrm>
            <a:off x="189470" y="1442251"/>
            <a:ext cx="11722444"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“As an example of suffering and patience, brothers, take the prophets” (James 5:10a)</a:t>
            </a:r>
          </a:p>
        </p:txBody>
      </p:sp>
      <p:sp>
        <p:nvSpPr>
          <p:cNvPr id="5" name="TextBox 4">
            <a:extLst>
              <a:ext uri="{FF2B5EF4-FFF2-40B4-BE49-F238E27FC236}">
                <a16:creationId xmlns:a16="http://schemas.microsoft.com/office/drawing/2014/main" id="{47C6C997-097C-6A7A-F8AF-34C539B6B47E}"/>
              </a:ext>
            </a:extLst>
          </p:cNvPr>
          <p:cNvSpPr txBox="1"/>
          <p:nvPr/>
        </p:nvSpPr>
        <p:spPr>
          <a:xfrm>
            <a:off x="189470" y="3030575"/>
            <a:ext cx="11722444"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“Who spoke the name of the Lord” (James 5:10b)</a:t>
            </a:r>
          </a:p>
        </p:txBody>
      </p:sp>
      <p:sp>
        <p:nvSpPr>
          <p:cNvPr id="6" name="TextBox 5">
            <a:extLst>
              <a:ext uri="{FF2B5EF4-FFF2-40B4-BE49-F238E27FC236}">
                <a16:creationId xmlns:a16="http://schemas.microsoft.com/office/drawing/2014/main" id="{1CF05E25-2D2C-DE94-4A25-60E649373159}"/>
              </a:ext>
            </a:extLst>
          </p:cNvPr>
          <p:cNvSpPr txBox="1"/>
          <p:nvPr/>
        </p:nvSpPr>
        <p:spPr>
          <a:xfrm>
            <a:off x="189470" y="4064901"/>
            <a:ext cx="11722444"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“Behold, we consider those blessed who remained steadfast” (James 5:11a)</a:t>
            </a:r>
          </a:p>
        </p:txBody>
      </p:sp>
    </p:spTree>
    <p:extLst>
      <p:ext uri="{BB962C8B-B14F-4D97-AF65-F5344CB8AC3E}">
        <p14:creationId xmlns:p14="http://schemas.microsoft.com/office/powerpoint/2010/main" val="115575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F996B-4C40-B556-3732-7F650D44E8CB}"/>
            </a:ext>
          </a:extLst>
        </p:cNvPr>
        <p:cNvGrpSpPr/>
        <p:nvPr/>
      </p:nvGrpSpPr>
      <p:grpSpPr>
        <a:xfrm>
          <a:off x="0" y="0"/>
          <a:ext cx="0" cy="0"/>
          <a:chOff x="0" y="0"/>
          <a:chExt cx="0" cy="0"/>
        </a:xfrm>
      </p:grpSpPr>
      <p:pic>
        <p:nvPicPr>
          <p:cNvPr id="10" name="Picture 9" descr="A hands holding a heart&#10;&#10;AI-generated content may be incorrect.">
            <a:extLst>
              <a:ext uri="{FF2B5EF4-FFF2-40B4-BE49-F238E27FC236}">
                <a16:creationId xmlns:a16="http://schemas.microsoft.com/office/drawing/2014/main" id="{23E65DB2-C1F8-0B85-FFD8-4A9691323571}"/>
              </a:ext>
            </a:extLst>
          </p:cNvPr>
          <p:cNvPicPr>
            <a:picLocks noChangeAspect="1"/>
          </p:cNvPicPr>
          <p:nvPr/>
        </p:nvPicPr>
        <p:blipFill>
          <a:blip r:embed="rId3"/>
          <a:stretch>
            <a:fillRect/>
          </a:stretch>
        </p:blipFill>
        <p:spPr>
          <a:xfrm>
            <a:off x="-1" y="-4635"/>
            <a:ext cx="12192001" cy="6879431"/>
          </a:xfrm>
          <a:prstGeom prst="rect">
            <a:avLst/>
          </a:prstGeom>
        </p:spPr>
      </p:pic>
      <p:sp>
        <p:nvSpPr>
          <p:cNvPr id="2" name="TextBox 1">
            <a:extLst>
              <a:ext uri="{FF2B5EF4-FFF2-40B4-BE49-F238E27FC236}">
                <a16:creationId xmlns:a16="http://schemas.microsoft.com/office/drawing/2014/main" id="{D7FA66AC-11B3-77A8-86F0-A4EB5EB15F4B}"/>
              </a:ext>
            </a:extLst>
          </p:cNvPr>
          <p:cNvSpPr txBox="1"/>
          <p:nvPr/>
        </p:nvSpPr>
        <p:spPr>
          <a:xfrm>
            <a:off x="234778" y="603422"/>
            <a:ext cx="11722444"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“You have heard of the steadfastness of Job” (James 5:11b)</a:t>
            </a:r>
          </a:p>
        </p:txBody>
      </p:sp>
      <p:sp>
        <p:nvSpPr>
          <p:cNvPr id="3" name="TextBox 2">
            <a:extLst>
              <a:ext uri="{FF2B5EF4-FFF2-40B4-BE49-F238E27FC236}">
                <a16:creationId xmlns:a16="http://schemas.microsoft.com/office/drawing/2014/main" id="{FE792179-4A4B-AEFC-4524-675DAF3AC226}"/>
              </a:ext>
            </a:extLst>
          </p:cNvPr>
          <p:cNvSpPr txBox="1"/>
          <p:nvPr/>
        </p:nvSpPr>
        <p:spPr>
          <a:xfrm>
            <a:off x="234778" y="2275703"/>
            <a:ext cx="11722444"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you have seen the purpose of the Lord” (James 5:11c)</a:t>
            </a:r>
          </a:p>
        </p:txBody>
      </p:sp>
      <p:sp>
        <p:nvSpPr>
          <p:cNvPr id="4" name="TextBox 3">
            <a:extLst>
              <a:ext uri="{FF2B5EF4-FFF2-40B4-BE49-F238E27FC236}">
                <a16:creationId xmlns:a16="http://schemas.microsoft.com/office/drawing/2014/main" id="{B7C26647-C549-8539-D8DC-EE975D305BF6}"/>
              </a:ext>
            </a:extLst>
          </p:cNvPr>
          <p:cNvSpPr txBox="1"/>
          <p:nvPr/>
        </p:nvSpPr>
        <p:spPr>
          <a:xfrm>
            <a:off x="234778" y="3947984"/>
            <a:ext cx="11722444"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“How the Lord is compassionate and merciful” (James 5:11d)</a:t>
            </a:r>
          </a:p>
        </p:txBody>
      </p:sp>
    </p:spTree>
    <p:extLst>
      <p:ext uri="{BB962C8B-B14F-4D97-AF65-F5344CB8AC3E}">
        <p14:creationId xmlns:p14="http://schemas.microsoft.com/office/powerpoint/2010/main" val="130528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FD6A9-8689-BF05-475B-D317C72A123E}"/>
            </a:ext>
          </a:extLst>
        </p:cNvPr>
        <p:cNvGrpSpPr/>
        <p:nvPr/>
      </p:nvGrpSpPr>
      <p:grpSpPr>
        <a:xfrm>
          <a:off x="0" y="0"/>
          <a:ext cx="0" cy="0"/>
          <a:chOff x="0" y="0"/>
          <a:chExt cx="0" cy="0"/>
        </a:xfrm>
      </p:grpSpPr>
      <p:pic>
        <p:nvPicPr>
          <p:cNvPr id="10" name="Picture 9" descr="An open book on a table&#10;&#10;AI-generated content may be incorrect.">
            <a:extLst>
              <a:ext uri="{FF2B5EF4-FFF2-40B4-BE49-F238E27FC236}">
                <a16:creationId xmlns:a16="http://schemas.microsoft.com/office/drawing/2014/main" id="{4B165D73-BAB6-5ADD-0B3B-BB58E076EFFA}"/>
              </a:ext>
            </a:extLst>
          </p:cNvPr>
          <p:cNvPicPr>
            <a:picLocks noChangeAspect="1"/>
          </p:cNvPicPr>
          <p:nvPr/>
        </p:nvPicPr>
        <p:blipFill>
          <a:blip r:embed="rId3"/>
          <a:stretch>
            <a:fillRect/>
          </a:stretch>
        </p:blipFill>
        <p:spPr>
          <a:xfrm>
            <a:off x="-1" y="-12360"/>
            <a:ext cx="12192001" cy="6886575"/>
          </a:xfrm>
          <a:prstGeom prst="rect">
            <a:avLst/>
          </a:prstGeom>
        </p:spPr>
      </p:pic>
      <p:sp>
        <p:nvSpPr>
          <p:cNvPr id="2" name="TextBox 1">
            <a:extLst>
              <a:ext uri="{FF2B5EF4-FFF2-40B4-BE49-F238E27FC236}">
                <a16:creationId xmlns:a16="http://schemas.microsoft.com/office/drawing/2014/main" id="{247B58ED-5A67-AE56-7735-5A8B568E38B8}"/>
              </a:ext>
            </a:extLst>
          </p:cNvPr>
          <p:cNvSpPr txBox="1"/>
          <p:nvPr/>
        </p:nvSpPr>
        <p:spPr>
          <a:xfrm>
            <a:off x="189470" y="481914"/>
            <a:ext cx="11813059"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HOW DO WE BE PATIENT IN SUFFERING?</a:t>
            </a:r>
          </a:p>
        </p:txBody>
      </p:sp>
      <p:sp>
        <p:nvSpPr>
          <p:cNvPr id="3" name="TextBox 2">
            <a:extLst>
              <a:ext uri="{FF2B5EF4-FFF2-40B4-BE49-F238E27FC236}">
                <a16:creationId xmlns:a16="http://schemas.microsoft.com/office/drawing/2014/main" id="{08838DF1-E9E4-41E7-93DE-AFCF43745CA6}"/>
              </a:ext>
            </a:extLst>
          </p:cNvPr>
          <p:cNvSpPr txBox="1"/>
          <p:nvPr/>
        </p:nvSpPr>
        <p:spPr>
          <a:xfrm>
            <a:off x="234777" y="1473285"/>
            <a:ext cx="11722444"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Look to the coming of the Lord, and know that his return is imminent</a:t>
            </a:r>
          </a:p>
        </p:txBody>
      </p:sp>
      <p:sp>
        <p:nvSpPr>
          <p:cNvPr id="4" name="TextBox 3">
            <a:extLst>
              <a:ext uri="{FF2B5EF4-FFF2-40B4-BE49-F238E27FC236}">
                <a16:creationId xmlns:a16="http://schemas.microsoft.com/office/drawing/2014/main" id="{FA59EC40-326E-1C31-A318-1763EF3E81E1}"/>
              </a:ext>
            </a:extLst>
          </p:cNvPr>
          <p:cNvSpPr txBox="1"/>
          <p:nvPr/>
        </p:nvSpPr>
        <p:spPr>
          <a:xfrm>
            <a:off x="189470" y="2889653"/>
            <a:ext cx="11722444"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Establish your hearts</a:t>
            </a:r>
          </a:p>
        </p:txBody>
      </p:sp>
      <p:sp>
        <p:nvSpPr>
          <p:cNvPr id="5" name="TextBox 4">
            <a:extLst>
              <a:ext uri="{FF2B5EF4-FFF2-40B4-BE49-F238E27FC236}">
                <a16:creationId xmlns:a16="http://schemas.microsoft.com/office/drawing/2014/main" id="{17D6B555-5D1C-F809-A549-362094AF6ABC}"/>
              </a:ext>
            </a:extLst>
          </p:cNvPr>
          <p:cNvSpPr txBox="1"/>
          <p:nvPr/>
        </p:nvSpPr>
        <p:spPr>
          <a:xfrm>
            <a:off x="234777" y="3752023"/>
            <a:ext cx="11722444"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Do not grumble </a:t>
            </a:r>
          </a:p>
        </p:txBody>
      </p:sp>
      <p:sp>
        <p:nvSpPr>
          <p:cNvPr id="6" name="TextBox 5">
            <a:extLst>
              <a:ext uri="{FF2B5EF4-FFF2-40B4-BE49-F238E27FC236}">
                <a16:creationId xmlns:a16="http://schemas.microsoft.com/office/drawing/2014/main" id="{767B3C98-36FF-E304-51A9-689C0A4784E8}"/>
              </a:ext>
            </a:extLst>
          </p:cNvPr>
          <p:cNvSpPr txBox="1"/>
          <p:nvPr/>
        </p:nvSpPr>
        <p:spPr>
          <a:xfrm>
            <a:off x="234777" y="4614393"/>
            <a:ext cx="11722444"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Look to the example of those who have gone before you</a:t>
            </a:r>
          </a:p>
        </p:txBody>
      </p:sp>
    </p:spTree>
    <p:extLst>
      <p:ext uri="{BB962C8B-B14F-4D97-AF65-F5344CB8AC3E}">
        <p14:creationId xmlns:p14="http://schemas.microsoft.com/office/powerpoint/2010/main" val="9175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1198</TotalTime>
  <Words>6262</Words>
  <Application>Microsoft Office PowerPoint</Application>
  <PresentationFormat>Widescreen</PresentationFormat>
  <Paragraphs>83</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Gallagher</dc:creator>
  <cp:lastModifiedBy>Sue Roberts</cp:lastModifiedBy>
  <cp:revision>38</cp:revision>
  <cp:lastPrinted>2025-03-01T07:10:52Z</cp:lastPrinted>
  <dcterms:created xsi:type="dcterms:W3CDTF">2025-02-27T04:54:54Z</dcterms:created>
  <dcterms:modified xsi:type="dcterms:W3CDTF">2025-03-02T07:38:31Z</dcterms:modified>
</cp:coreProperties>
</file>